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6"/>
  </p:notesMasterIdLst>
  <p:handoutMasterIdLst>
    <p:handoutMasterId r:id="rId37"/>
  </p:handoutMasterIdLst>
  <p:sldIdLst>
    <p:sldId id="289" r:id="rId3"/>
    <p:sldId id="383" r:id="rId4"/>
    <p:sldId id="390" r:id="rId5"/>
    <p:sldId id="458" r:id="rId6"/>
    <p:sldId id="460" r:id="rId7"/>
    <p:sldId id="488" r:id="rId8"/>
    <p:sldId id="462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391" r:id="rId19"/>
    <p:sldId id="392" r:id="rId20"/>
    <p:sldId id="433" r:id="rId21"/>
    <p:sldId id="393" r:id="rId22"/>
    <p:sldId id="473" r:id="rId23"/>
    <p:sldId id="474" r:id="rId24"/>
    <p:sldId id="475" r:id="rId25"/>
    <p:sldId id="476" r:id="rId26"/>
    <p:sldId id="489" r:id="rId27"/>
    <p:sldId id="478" r:id="rId28"/>
    <p:sldId id="479" r:id="rId29"/>
    <p:sldId id="481" r:id="rId30"/>
    <p:sldId id="482" r:id="rId31"/>
    <p:sldId id="483" r:id="rId32"/>
    <p:sldId id="485" r:id="rId33"/>
    <p:sldId id="486" r:id="rId34"/>
    <p:sldId id="487" r:id="rId35"/>
  </p:sldIdLst>
  <p:sldSz cx="9144000" cy="6858000" type="screen4x3"/>
  <p:notesSz cx="6797675" cy="9928225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69" d="100"/>
          <a:sy n="69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3560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6DD38-D10E-4AAA-889B-94DCA42C3779}" type="doc">
      <dgm:prSet loTypeId="urn:microsoft.com/office/officeart/2005/8/layout/hierarchy6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2014D0BB-CABD-4183-B811-B06471076EBE}">
      <dgm:prSet phldrT="[Texto]" custT="1"/>
      <dgm:spPr/>
      <dgm:t>
        <a:bodyPr/>
        <a:lstStyle/>
        <a:p>
          <a:r>
            <a:rPr lang="hy-AM" sz="2400" b="1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Պատվաստանյութեր</a:t>
          </a:r>
          <a:endParaRPr lang="es-AR" sz="2400" b="1" dirty="0">
            <a:latin typeface="Arial" pitchFamily="34" charset="0"/>
            <a:ea typeface="Arial Unicode MS" pitchFamily="34" charset="-128"/>
            <a:cs typeface="Arial" pitchFamily="34" charset="0"/>
          </a:endParaRPr>
        </a:p>
      </dgm:t>
    </dgm:pt>
    <dgm:pt modelId="{A081E700-EFC0-402D-AA4B-B7B9471A7B8F}" type="parTrans" cxnId="{F73BC454-AAC8-4B3F-9CA2-7AE56BCB82E6}">
      <dgm:prSet/>
      <dgm:spPr/>
      <dgm:t>
        <a:bodyPr/>
        <a:lstStyle/>
        <a:p>
          <a:endParaRPr lang="es-AR"/>
        </a:p>
      </dgm:t>
    </dgm:pt>
    <dgm:pt modelId="{1AE2D996-C081-44AF-BEE8-8F69D39AF1B2}" type="sibTrans" cxnId="{F73BC454-AAC8-4B3F-9CA2-7AE56BCB82E6}">
      <dgm:prSet/>
      <dgm:spPr/>
      <dgm:t>
        <a:bodyPr/>
        <a:lstStyle/>
        <a:p>
          <a:endParaRPr lang="es-AR"/>
        </a:p>
      </dgm:t>
    </dgm:pt>
    <dgm:pt modelId="{4D9C2D97-6C89-4573-A9C3-376959829EBA}">
      <dgm:prSet phldrT="[Texto]" custT="1"/>
      <dgm:spPr/>
      <dgm:t>
        <a:bodyPr/>
        <a:lstStyle/>
        <a:p>
          <a:r>
            <a:rPr lang="hy-AM" sz="2400" b="1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Պոլիսախարիդ</a:t>
          </a:r>
          <a:endParaRPr lang="es-AR" sz="2400" b="1" dirty="0">
            <a:latin typeface="Arial" pitchFamily="34" charset="0"/>
            <a:ea typeface="Arial Unicode MS" pitchFamily="34" charset="-128"/>
            <a:cs typeface="Arial" pitchFamily="34" charset="0"/>
          </a:endParaRPr>
        </a:p>
      </dgm:t>
    </dgm:pt>
    <dgm:pt modelId="{9B7D7164-6627-4117-AD3F-CAC469A66EEA}" type="parTrans" cxnId="{7B6509BB-410A-42B9-96EC-4CBE49189789}">
      <dgm:prSet/>
      <dgm:spPr/>
      <dgm:t>
        <a:bodyPr/>
        <a:lstStyle/>
        <a:p>
          <a:endParaRPr lang="es-AR"/>
        </a:p>
      </dgm:t>
    </dgm:pt>
    <dgm:pt modelId="{E470F513-EC29-40CE-BD38-DE1EBA7DC58F}" type="sibTrans" cxnId="{7B6509BB-410A-42B9-96EC-4CBE49189789}">
      <dgm:prSet/>
      <dgm:spPr/>
      <dgm:t>
        <a:bodyPr/>
        <a:lstStyle/>
        <a:p>
          <a:endParaRPr lang="es-AR"/>
        </a:p>
      </dgm:t>
    </dgm:pt>
    <dgm:pt modelId="{EE6032FE-0BA5-431F-810A-16F60EA52AB6}">
      <dgm:prSet phldrT="[Texto]" custT="1"/>
      <dgm:spPr/>
      <dgm:t>
        <a:bodyPr/>
        <a:lstStyle/>
        <a:p>
          <a:r>
            <a:rPr lang="hy-AM" sz="2400" b="1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Կոնյուգատ</a:t>
          </a:r>
          <a:endParaRPr lang="es-AR" sz="2400" b="1" dirty="0">
            <a:latin typeface="Arial" pitchFamily="34" charset="0"/>
            <a:ea typeface="Arial Unicode MS" pitchFamily="34" charset="-128"/>
            <a:cs typeface="Arial" pitchFamily="34" charset="0"/>
          </a:endParaRPr>
        </a:p>
      </dgm:t>
    </dgm:pt>
    <dgm:pt modelId="{D7AD80A6-DB87-4DC1-95A7-5341DD1E2FAF}" type="parTrans" cxnId="{646D8659-E2FE-4A31-8333-7FF1D82E28F1}">
      <dgm:prSet/>
      <dgm:spPr/>
      <dgm:t>
        <a:bodyPr/>
        <a:lstStyle/>
        <a:p>
          <a:endParaRPr lang="es-AR"/>
        </a:p>
      </dgm:t>
    </dgm:pt>
    <dgm:pt modelId="{A4B3CABF-6E4E-4B03-8768-D0FB4BEDC883}" type="sibTrans" cxnId="{646D8659-E2FE-4A31-8333-7FF1D82E28F1}">
      <dgm:prSet/>
      <dgm:spPr/>
      <dgm:t>
        <a:bodyPr/>
        <a:lstStyle/>
        <a:p>
          <a:endParaRPr lang="es-AR"/>
        </a:p>
      </dgm:t>
    </dgm:pt>
    <dgm:pt modelId="{48021C44-9CAD-409B-A951-66491D6572E6}">
      <dgm:prSet custT="1"/>
      <dgm:spPr/>
      <dgm:t>
        <a:bodyPr/>
        <a:lstStyle/>
        <a:p>
          <a:pPr algn="ctr"/>
          <a:r>
            <a:rPr lang="hy-AM" sz="20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Արդյունավետ է պնևմոկոկկային մանրէների 23 տեսակների դեմ</a:t>
          </a:r>
          <a:endParaRPr lang="es-AR" sz="2000" dirty="0">
            <a:latin typeface="Arial" pitchFamily="34" charset="0"/>
            <a:ea typeface="Arial Unicode MS" pitchFamily="34" charset="-128"/>
            <a:cs typeface="Arial" pitchFamily="34" charset="0"/>
          </a:endParaRPr>
        </a:p>
      </dgm:t>
    </dgm:pt>
    <dgm:pt modelId="{D8D0DADB-6C5F-4318-B11B-5BCC3D3C3DB9}" type="parTrans" cxnId="{6BB8CC07-F0B0-4CBF-9197-AF68D93A65DD}">
      <dgm:prSet/>
      <dgm:spPr/>
      <dgm:t>
        <a:bodyPr/>
        <a:lstStyle/>
        <a:p>
          <a:endParaRPr lang="es-AR"/>
        </a:p>
      </dgm:t>
    </dgm:pt>
    <dgm:pt modelId="{DC22184C-AB68-44D3-B37E-4CEED6D40B05}" type="sibTrans" cxnId="{6BB8CC07-F0B0-4CBF-9197-AF68D93A65DD}">
      <dgm:prSet/>
      <dgm:spPr/>
      <dgm:t>
        <a:bodyPr/>
        <a:lstStyle/>
        <a:p>
          <a:endParaRPr lang="es-AR"/>
        </a:p>
      </dgm:t>
    </dgm:pt>
    <dgm:pt modelId="{FC8E11B4-1231-48F2-8115-56CC5DFC7D4F}">
      <dgm:prSet custT="1"/>
      <dgm:spPr/>
      <dgm:t>
        <a:bodyPr/>
        <a:lstStyle/>
        <a:p>
          <a:r>
            <a:rPr lang="hy-AM" sz="20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Արդյունավետ է պնևմոկոկկային մանրէների 13 տեսակների դեմ</a:t>
          </a:r>
          <a:endParaRPr lang="es-AR" sz="2000" dirty="0">
            <a:latin typeface="Arial" pitchFamily="34" charset="0"/>
            <a:ea typeface="Arial Unicode MS" pitchFamily="34" charset="-128"/>
            <a:cs typeface="Arial" pitchFamily="34" charset="0"/>
          </a:endParaRPr>
        </a:p>
      </dgm:t>
    </dgm:pt>
    <dgm:pt modelId="{3397D02E-3C19-430B-B3B6-72D7B374C763}" type="parTrans" cxnId="{FBF1D777-DAA0-4FB6-B2C9-F79E2C381E22}">
      <dgm:prSet/>
      <dgm:spPr/>
      <dgm:t>
        <a:bodyPr/>
        <a:lstStyle/>
        <a:p>
          <a:endParaRPr lang="es-AR"/>
        </a:p>
      </dgm:t>
    </dgm:pt>
    <dgm:pt modelId="{FF27F3A7-CD8D-4816-A04E-4BE4D008297E}" type="sibTrans" cxnId="{FBF1D777-DAA0-4FB6-B2C9-F79E2C381E22}">
      <dgm:prSet/>
      <dgm:spPr/>
      <dgm:t>
        <a:bodyPr/>
        <a:lstStyle/>
        <a:p>
          <a:endParaRPr lang="es-AR"/>
        </a:p>
      </dgm:t>
    </dgm:pt>
    <dgm:pt modelId="{DFCC8BBC-D3E3-47B1-8156-6B1D3863DE30}" type="pres">
      <dgm:prSet presAssocID="{04C6DD38-D10E-4AAA-889B-94DCA42C37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3A7D407-4F45-4A59-BD94-2AC118E9DD91}" type="pres">
      <dgm:prSet presAssocID="{04C6DD38-D10E-4AAA-889B-94DCA42C3779}" presName="hierFlow" presStyleCnt="0"/>
      <dgm:spPr/>
      <dgm:t>
        <a:bodyPr/>
        <a:lstStyle/>
        <a:p>
          <a:endParaRPr lang="es-AR"/>
        </a:p>
      </dgm:t>
    </dgm:pt>
    <dgm:pt modelId="{DB47E732-E500-4799-9A93-060A02BE275B}" type="pres">
      <dgm:prSet presAssocID="{04C6DD38-D10E-4AAA-889B-94DCA42C3779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C8EEAA9E-2B5E-4B72-B56E-1A3839998C91}" type="pres">
      <dgm:prSet presAssocID="{2014D0BB-CABD-4183-B811-B06471076EBE}" presName="Name14" presStyleCnt="0"/>
      <dgm:spPr/>
      <dgm:t>
        <a:bodyPr/>
        <a:lstStyle/>
        <a:p>
          <a:endParaRPr lang="es-AR"/>
        </a:p>
      </dgm:t>
    </dgm:pt>
    <dgm:pt modelId="{5A564667-BEF1-470B-92FE-A9FDC53A1809}" type="pres">
      <dgm:prSet presAssocID="{2014D0BB-CABD-4183-B811-B06471076EBE}" presName="level1Shape" presStyleLbl="node0" presStyleIdx="0" presStyleCnt="1" custScaleX="540219" custScaleY="25937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C828863-A7AD-46E9-B164-F8D805CE1F0D}" type="pres">
      <dgm:prSet presAssocID="{2014D0BB-CABD-4183-B811-B06471076EBE}" presName="hierChild2" presStyleCnt="0"/>
      <dgm:spPr/>
      <dgm:t>
        <a:bodyPr/>
        <a:lstStyle/>
        <a:p>
          <a:endParaRPr lang="es-AR"/>
        </a:p>
      </dgm:t>
    </dgm:pt>
    <dgm:pt modelId="{69E37A68-5F11-4230-B003-68078DE0DC48}" type="pres">
      <dgm:prSet presAssocID="{9B7D7164-6627-4117-AD3F-CAC469A66EEA}" presName="Name19" presStyleLbl="parChTrans1D2" presStyleIdx="0" presStyleCnt="2"/>
      <dgm:spPr/>
      <dgm:t>
        <a:bodyPr/>
        <a:lstStyle/>
        <a:p>
          <a:endParaRPr lang="es-AR"/>
        </a:p>
      </dgm:t>
    </dgm:pt>
    <dgm:pt modelId="{42CD9EA8-09E0-4F97-80B1-E6F98D14B750}" type="pres">
      <dgm:prSet presAssocID="{4D9C2D97-6C89-4573-A9C3-376959829EBA}" presName="Name21" presStyleCnt="0"/>
      <dgm:spPr/>
      <dgm:t>
        <a:bodyPr/>
        <a:lstStyle/>
        <a:p>
          <a:endParaRPr lang="es-AR"/>
        </a:p>
      </dgm:t>
    </dgm:pt>
    <dgm:pt modelId="{74A96F69-A54C-48B8-8E84-EE465C4F260B}" type="pres">
      <dgm:prSet presAssocID="{4D9C2D97-6C89-4573-A9C3-376959829EBA}" presName="level2Shape" presStyleLbl="node2" presStyleIdx="0" presStyleCnt="2" custScaleX="402480" custScaleY="214359" custLinFactNeighborX="-16764" custLinFactNeighborY="-4358"/>
      <dgm:spPr/>
      <dgm:t>
        <a:bodyPr/>
        <a:lstStyle/>
        <a:p>
          <a:endParaRPr lang="es-AR"/>
        </a:p>
      </dgm:t>
    </dgm:pt>
    <dgm:pt modelId="{2C4A4E6D-F242-42F3-B7DA-3747E8FC2555}" type="pres">
      <dgm:prSet presAssocID="{4D9C2D97-6C89-4573-A9C3-376959829EBA}" presName="hierChild3" presStyleCnt="0"/>
      <dgm:spPr/>
      <dgm:t>
        <a:bodyPr/>
        <a:lstStyle/>
        <a:p>
          <a:endParaRPr lang="es-AR"/>
        </a:p>
      </dgm:t>
    </dgm:pt>
    <dgm:pt modelId="{E9970952-A1ED-4984-8B93-0E23D859F2E1}" type="pres">
      <dgm:prSet presAssocID="{D8D0DADB-6C5F-4318-B11B-5BCC3D3C3DB9}" presName="Name19" presStyleLbl="parChTrans1D3" presStyleIdx="0" presStyleCnt="2"/>
      <dgm:spPr/>
      <dgm:t>
        <a:bodyPr/>
        <a:lstStyle/>
        <a:p>
          <a:endParaRPr lang="es-AR"/>
        </a:p>
      </dgm:t>
    </dgm:pt>
    <dgm:pt modelId="{893947A6-DA65-428C-ADF5-029998AE43B8}" type="pres">
      <dgm:prSet presAssocID="{48021C44-9CAD-409B-A951-66491D6572E6}" presName="Name21" presStyleCnt="0"/>
      <dgm:spPr/>
      <dgm:t>
        <a:bodyPr/>
        <a:lstStyle/>
        <a:p>
          <a:endParaRPr lang="es-AR"/>
        </a:p>
      </dgm:t>
    </dgm:pt>
    <dgm:pt modelId="{A410B215-1709-4D2E-AE54-2CE3D5412042}" type="pres">
      <dgm:prSet presAssocID="{48021C44-9CAD-409B-A951-66491D6572E6}" presName="level2Shape" presStyleLbl="node3" presStyleIdx="0" presStyleCnt="2" custScaleX="622793" custScaleY="214359"/>
      <dgm:spPr/>
      <dgm:t>
        <a:bodyPr/>
        <a:lstStyle/>
        <a:p>
          <a:endParaRPr lang="es-AR"/>
        </a:p>
      </dgm:t>
    </dgm:pt>
    <dgm:pt modelId="{87BE705A-5EF7-4190-9336-6105F71B4982}" type="pres">
      <dgm:prSet presAssocID="{48021C44-9CAD-409B-A951-66491D6572E6}" presName="hierChild3" presStyleCnt="0"/>
      <dgm:spPr/>
      <dgm:t>
        <a:bodyPr/>
        <a:lstStyle/>
        <a:p>
          <a:endParaRPr lang="es-AR"/>
        </a:p>
      </dgm:t>
    </dgm:pt>
    <dgm:pt modelId="{417B1040-D0AE-4881-91CD-B8316C377E86}" type="pres">
      <dgm:prSet presAssocID="{D7AD80A6-DB87-4DC1-95A7-5341DD1E2FAF}" presName="Name19" presStyleLbl="parChTrans1D2" presStyleIdx="1" presStyleCnt="2"/>
      <dgm:spPr/>
      <dgm:t>
        <a:bodyPr/>
        <a:lstStyle/>
        <a:p>
          <a:endParaRPr lang="es-AR"/>
        </a:p>
      </dgm:t>
    </dgm:pt>
    <dgm:pt modelId="{95750F67-C976-497C-B05D-3A833B76C9CF}" type="pres">
      <dgm:prSet presAssocID="{EE6032FE-0BA5-431F-810A-16F60EA52AB6}" presName="Name21" presStyleCnt="0"/>
      <dgm:spPr/>
      <dgm:t>
        <a:bodyPr/>
        <a:lstStyle/>
        <a:p>
          <a:endParaRPr lang="es-AR"/>
        </a:p>
      </dgm:t>
    </dgm:pt>
    <dgm:pt modelId="{B744EAE4-D5D6-4F4C-BB2E-7D73D3D4562A}" type="pres">
      <dgm:prSet presAssocID="{EE6032FE-0BA5-431F-810A-16F60EA52AB6}" presName="level2Shape" presStyleLbl="node2" presStyleIdx="1" presStyleCnt="2" custScaleX="409723" custScaleY="214359" custLinFactNeighborX="-12367" custLinFactNeighborY="-13928"/>
      <dgm:spPr/>
      <dgm:t>
        <a:bodyPr/>
        <a:lstStyle/>
        <a:p>
          <a:endParaRPr lang="es-AR"/>
        </a:p>
      </dgm:t>
    </dgm:pt>
    <dgm:pt modelId="{49AE3909-F2AC-4073-99BB-AEA8D071D369}" type="pres">
      <dgm:prSet presAssocID="{EE6032FE-0BA5-431F-810A-16F60EA52AB6}" presName="hierChild3" presStyleCnt="0"/>
      <dgm:spPr/>
      <dgm:t>
        <a:bodyPr/>
        <a:lstStyle/>
        <a:p>
          <a:endParaRPr lang="es-AR"/>
        </a:p>
      </dgm:t>
    </dgm:pt>
    <dgm:pt modelId="{679AA9C4-5892-4B17-A27C-5B06EFE0F108}" type="pres">
      <dgm:prSet presAssocID="{3397D02E-3C19-430B-B3B6-72D7B374C763}" presName="Name19" presStyleLbl="parChTrans1D3" presStyleIdx="1" presStyleCnt="2"/>
      <dgm:spPr/>
      <dgm:t>
        <a:bodyPr/>
        <a:lstStyle/>
        <a:p>
          <a:endParaRPr lang="es-AR"/>
        </a:p>
      </dgm:t>
    </dgm:pt>
    <dgm:pt modelId="{D6B7A0D0-CA59-4B84-85D2-00325C452E8D}" type="pres">
      <dgm:prSet presAssocID="{FC8E11B4-1231-48F2-8115-56CC5DFC7D4F}" presName="Name21" presStyleCnt="0"/>
      <dgm:spPr/>
      <dgm:t>
        <a:bodyPr/>
        <a:lstStyle/>
        <a:p>
          <a:endParaRPr lang="es-AR"/>
        </a:p>
      </dgm:t>
    </dgm:pt>
    <dgm:pt modelId="{2720E824-A8D1-48EB-A77B-0B3B0FD6426B}" type="pres">
      <dgm:prSet presAssocID="{FC8E11B4-1231-48F2-8115-56CC5DFC7D4F}" presName="level2Shape" presStyleLbl="node3" presStyleIdx="1" presStyleCnt="2" custScaleX="652285" custScaleY="214359"/>
      <dgm:spPr/>
      <dgm:t>
        <a:bodyPr/>
        <a:lstStyle/>
        <a:p>
          <a:endParaRPr lang="es-AR"/>
        </a:p>
      </dgm:t>
    </dgm:pt>
    <dgm:pt modelId="{964323E9-663C-414B-B7E5-76278A638FE7}" type="pres">
      <dgm:prSet presAssocID="{FC8E11B4-1231-48F2-8115-56CC5DFC7D4F}" presName="hierChild3" presStyleCnt="0"/>
      <dgm:spPr/>
      <dgm:t>
        <a:bodyPr/>
        <a:lstStyle/>
        <a:p>
          <a:endParaRPr lang="es-AR"/>
        </a:p>
      </dgm:t>
    </dgm:pt>
    <dgm:pt modelId="{BE4C9B7E-641C-46E0-9112-AD288EFF3155}" type="pres">
      <dgm:prSet presAssocID="{04C6DD38-D10E-4AAA-889B-94DCA42C3779}" presName="bgShapesFlow" presStyleCnt="0"/>
      <dgm:spPr/>
      <dgm:t>
        <a:bodyPr/>
        <a:lstStyle/>
        <a:p>
          <a:endParaRPr lang="es-AR"/>
        </a:p>
      </dgm:t>
    </dgm:pt>
  </dgm:ptLst>
  <dgm:cxnLst>
    <dgm:cxn modelId="{D936C9FC-65F9-46A2-AB4F-6BB3BA8BD186}" type="presOf" srcId="{4D9C2D97-6C89-4573-A9C3-376959829EBA}" destId="{74A96F69-A54C-48B8-8E84-EE465C4F260B}" srcOrd="0" destOrd="0" presId="urn:microsoft.com/office/officeart/2005/8/layout/hierarchy6"/>
    <dgm:cxn modelId="{6ACC661F-2B1F-4C2F-8192-1A6F5D59D650}" type="presOf" srcId="{2014D0BB-CABD-4183-B811-B06471076EBE}" destId="{5A564667-BEF1-470B-92FE-A9FDC53A1809}" srcOrd="0" destOrd="0" presId="urn:microsoft.com/office/officeart/2005/8/layout/hierarchy6"/>
    <dgm:cxn modelId="{42387576-CEFE-4C37-91C2-62FA3F444BD6}" type="presOf" srcId="{D7AD80A6-DB87-4DC1-95A7-5341DD1E2FAF}" destId="{417B1040-D0AE-4881-91CD-B8316C377E86}" srcOrd="0" destOrd="0" presId="urn:microsoft.com/office/officeart/2005/8/layout/hierarchy6"/>
    <dgm:cxn modelId="{BE904136-E8C2-4465-B4B2-A33505C3AB47}" type="presOf" srcId="{EE6032FE-0BA5-431F-810A-16F60EA52AB6}" destId="{B744EAE4-D5D6-4F4C-BB2E-7D73D3D4562A}" srcOrd="0" destOrd="0" presId="urn:microsoft.com/office/officeart/2005/8/layout/hierarchy6"/>
    <dgm:cxn modelId="{B76BC23D-A2A7-4D37-832A-BA01AB305FF2}" type="presOf" srcId="{D8D0DADB-6C5F-4318-B11B-5BCC3D3C3DB9}" destId="{E9970952-A1ED-4984-8B93-0E23D859F2E1}" srcOrd="0" destOrd="0" presId="urn:microsoft.com/office/officeart/2005/8/layout/hierarchy6"/>
    <dgm:cxn modelId="{F73BC454-AAC8-4B3F-9CA2-7AE56BCB82E6}" srcId="{04C6DD38-D10E-4AAA-889B-94DCA42C3779}" destId="{2014D0BB-CABD-4183-B811-B06471076EBE}" srcOrd="0" destOrd="0" parTransId="{A081E700-EFC0-402D-AA4B-B7B9471A7B8F}" sibTransId="{1AE2D996-C081-44AF-BEE8-8F69D39AF1B2}"/>
    <dgm:cxn modelId="{646D8659-E2FE-4A31-8333-7FF1D82E28F1}" srcId="{2014D0BB-CABD-4183-B811-B06471076EBE}" destId="{EE6032FE-0BA5-431F-810A-16F60EA52AB6}" srcOrd="1" destOrd="0" parTransId="{D7AD80A6-DB87-4DC1-95A7-5341DD1E2FAF}" sibTransId="{A4B3CABF-6E4E-4B03-8768-D0FB4BEDC883}"/>
    <dgm:cxn modelId="{7B6509BB-410A-42B9-96EC-4CBE49189789}" srcId="{2014D0BB-CABD-4183-B811-B06471076EBE}" destId="{4D9C2D97-6C89-4573-A9C3-376959829EBA}" srcOrd="0" destOrd="0" parTransId="{9B7D7164-6627-4117-AD3F-CAC469A66EEA}" sibTransId="{E470F513-EC29-40CE-BD38-DE1EBA7DC58F}"/>
    <dgm:cxn modelId="{FBF1D777-DAA0-4FB6-B2C9-F79E2C381E22}" srcId="{EE6032FE-0BA5-431F-810A-16F60EA52AB6}" destId="{FC8E11B4-1231-48F2-8115-56CC5DFC7D4F}" srcOrd="0" destOrd="0" parTransId="{3397D02E-3C19-430B-B3B6-72D7B374C763}" sibTransId="{FF27F3A7-CD8D-4816-A04E-4BE4D008297E}"/>
    <dgm:cxn modelId="{19E52AA5-CA28-4C2E-8262-C672315FB45E}" type="presOf" srcId="{48021C44-9CAD-409B-A951-66491D6572E6}" destId="{A410B215-1709-4D2E-AE54-2CE3D5412042}" srcOrd="0" destOrd="0" presId="urn:microsoft.com/office/officeart/2005/8/layout/hierarchy6"/>
    <dgm:cxn modelId="{60058A92-F313-419F-9062-08DE974BBD46}" type="presOf" srcId="{FC8E11B4-1231-48F2-8115-56CC5DFC7D4F}" destId="{2720E824-A8D1-48EB-A77B-0B3B0FD6426B}" srcOrd="0" destOrd="0" presId="urn:microsoft.com/office/officeart/2005/8/layout/hierarchy6"/>
    <dgm:cxn modelId="{8520A0D2-2FD6-4840-9D75-531FE162B614}" type="presOf" srcId="{3397D02E-3C19-430B-B3B6-72D7B374C763}" destId="{679AA9C4-5892-4B17-A27C-5B06EFE0F108}" srcOrd="0" destOrd="0" presId="urn:microsoft.com/office/officeart/2005/8/layout/hierarchy6"/>
    <dgm:cxn modelId="{B66023B9-9BEF-44E9-BABE-99DA1DF490E1}" type="presOf" srcId="{04C6DD38-D10E-4AAA-889B-94DCA42C3779}" destId="{DFCC8BBC-D3E3-47B1-8156-6B1D3863DE30}" srcOrd="0" destOrd="0" presId="urn:microsoft.com/office/officeart/2005/8/layout/hierarchy6"/>
    <dgm:cxn modelId="{6BB8CC07-F0B0-4CBF-9197-AF68D93A65DD}" srcId="{4D9C2D97-6C89-4573-A9C3-376959829EBA}" destId="{48021C44-9CAD-409B-A951-66491D6572E6}" srcOrd="0" destOrd="0" parTransId="{D8D0DADB-6C5F-4318-B11B-5BCC3D3C3DB9}" sibTransId="{DC22184C-AB68-44D3-B37E-4CEED6D40B05}"/>
    <dgm:cxn modelId="{7CB96366-DBDE-4CAE-B5DD-FDF10924C405}" type="presOf" srcId="{9B7D7164-6627-4117-AD3F-CAC469A66EEA}" destId="{69E37A68-5F11-4230-B003-68078DE0DC48}" srcOrd="0" destOrd="0" presId="urn:microsoft.com/office/officeart/2005/8/layout/hierarchy6"/>
    <dgm:cxn modelId="{2C0CA2FD-AA00-426C-B74E-E7BD249B80A1}" type="presParOf" srcId="{DFCC8BBC-D3E3-47B1-8156-6B1D3863DE30}" destId="{93A7D407-4F45-4A59-BD94-2AC118E9DD91}" srcOrd="0" destOrd="0" presId="urn:microsoft.com/office/officeart/2005/8/layout/hierarchy6"/>
    <dgm:cxn modelId="{7D3B0720-96B2-4A80-9009-D7823E048CEF}" type="presParOf" srcId="{93A7D407-4F45-4A59-BD94-2AC118E9DD91}" destId="{DB47E732-E500-4799-9A93-060A02BE275B}" srcOrd="0" destOrd="0" presId="urn:microsoft.com/office/officeart/2005/8/layout/hierarchy6"/>
    <dgm:cxn modelId="{F58DD1B9-C1A5-4508-9A3F-46EB8052693B}" type="presParOf" srcId="{DB47E732-E500-4799-9A93-060A02BE275B}" destId="{C8EEAA9E-2B5E-4B72-B56E-1A3839998C91}" srcOrd="0" destOrd="0" presId="urn:microsoft.com/office/officeart/2005/8/layout/hierarchy6"/>
    <dgm:cxn modelId="{5EBD02E3-BCB8-4ECB-8A43-ABBB969A5421}" type="presParOf" srcId="{C8EEAA9E-2B5E-4B72-B56E-1A3839998C91}" destId="{5A564667-BEF1-470B-92FE-A9FDC53A1809}" srcOrd="0" destOrd="0" presId="urn:microsoft.com/office/officeart/2005/8/layout/hierarchy6"/>
    <dgm:cxn modelId="{45CFCA88-D3BE-4998-B50D-3539DFDC0909}" type="presParOf" srcId="{C8EEAA9E-2B5E-4B72-B56E-1A3839998C91}" destId="{0C828863-A7AD-46E9-B164-F8D805CE1F0D}" srcOrd="1" destOrd="0" presId="urn:microsoft.com/office/officeart/2005/8/layout/hierarchy6"/>
    <dgm:cxn modelId="{3328834D-1C30-417D-A380-D6DDC63EE623}" type="presParOf" srcId="{0C828863-A7AD-46E9-B164-F8D805CE1F0D}" destId="{69E37A68-5F11-4230-B003-68078DE0DC48}" srcOrd="0" destOrd="0" presId="urn:microsoft.com/office/officeart/2005/8/layout/hierarchy6"/>
    <dgm:cxn modelId="{8C1EA5C7-FE6C-4982-BA47-7AAAF5D06732}" type="presParOf" srcId="{0C828863-A7AD-46E9-B164-F8D805CE1F0D}" destId="{42CD9EA8-09E0-4F97-80B1-E6F98D14B750}" srcOrd="1" destOrd="0" presId="urn:microsoft.com/office/officeart/2005/8/layout/hierarchy6"/>
    <dgm:cxn modelId="{06EA3B83-FEE1-45C8-82A9-C4A51EB94D84}" type="presParOf" srcId="{42CD9EA8-09E0-4F97-80B1-E6F98D14B750}" destId="{74A96F69-A54C-48B8-8E84-EE465C4F260B}" srcOrd="0" destOrd="0" presId="urn:microsoft.com/office/officeart/2005/8/layout/hierarchy6"/>
    <dgm:cxn modelId="{8AC17E81-FE87-40B6-AB16-A3CF0957670C}" type="presParOf" srcId="{42CD9EA8-09E0-4F97-80B1-E6F98D14B750}" destId="{2C4A4E6D-F242-42F3-B7DA-3747E8FC2555}" srcOrd="1" destOrd="0" presId="urn:microsoft.com/office/officeart/2005/8/layout/hierarchy6"/>
    <dgm:cxn modelId="{B97553F8-5B9D-4FBF-87D7-2569607ECE8C}" type="presParOf" srcId="{2C4A4E6D-F242-42F3-B7DA-3747E8FC2555}" destId="{E9970952-A1ED-4984-8B93-0E23D859F2E1}" srcOrd="0" destOrd="0" presId="urn:microsoft.com/office/officeart/2005/8/layout/hierarchy6"/>
    <dgm:cxn modelId="{A1276722-C287-481C-A1A3-388D632C2624}" type="presParOf" srcId="{2C4A4E6D-F242-42F3-B7DA-3747E8FC2555}" destId="{893947A6-DA65-428C-ADF5-029998AE43B8}" srcOrd="1" destOrd="0" presId="urn:microsoft.com/office/officeart/2005/8/layout/hierarchy6"/>
    <dgm:cxn modelId="{92513178-7423-4A7F-8D0E-3238132D643E}" type="presParOf" srcId="{893947A6-DA65-428C-ADF5-029998AE43B8}" destId="{A410B215-1709-4D2E-AE54-2CE3D5412042}" srcOrd="0" destOrd="0" presId="urn:microsoft.com/office/officeart/2005/8/layout/hierarchy6"/>
    <dgm:cxn modelId="{56701CFB-3CAA-45F7-A218-CBBDDFFACF57}" type="presParOf" srcId="{893947A6-DA65-428C-ADF5-029998AE43B8}" destId="{87BE705A-5EF7-4190-9336-6105F71B4982}" srcOrd="1" destOrd="0" presId="urn:microsoft.com/office/officeart/2005/8/layout/hierarchy6"/>
    <dgm:cxn modelId="{FDF52A73-AFD1-4FF9-B053-52A3F5131DE2}" type="presParOf" srcId="{0C828863-A7AD-46E9-B164-F8D805CE1F0D}" destId="{417B1040-D0AE-4881-91CD-B8316C377E86}" srcOrd="2" destOrd="0" presId="urn:microsoft.com/office/officeart/2005/8/layout/hierarchy6"/>
    <dgm:cxn modelId="{4709E9C1-02A3-494D-B43A-CE510CD0DF6B}" type="presParOf" srcId="{0C828863-A7AD-46E9-B164-F8D805CE1F0D}" destId="{95750F67-C976-497C-B05D-3A833B76C9CF}" srcOrd="3" destOrd="0" presId="urn:microsoft.com/office/officeart/2005/8/layout/hierarchy6"/>
    <dgm:cxn modelId="{E8A617D7-7D16-4A34-AABE-19CC4C7D120D}" type="presParOf" srcId="{95750F67-C976-497C-B05D-3A833B76C9CF}" destId="{B744EAE4-D5D6-4F4C-BB2E-7D73D3D4562A}" srcOrd="0" destOrd="0" presId="urn:microsoft.com/office/officeart/2005/8/layout/hierarchy6"/>
    <dgm:cxn modelId="{98E608CE-0469-46A9-90B0-F4679FA361F9}" type="presParOf" srcId="{95750F67-C976-497C-B05D-3A833B76C9CF}" destId="{49AE3909-F2AC-4073-99BB-AEA8D071D369}" srcOrd="1" destOrd="0" presId="urn:microsoft.com/office/officeart/2005/8/layout/hierarchy6"/>
    <dgm:cxn modelId="{96A53EC6-D4CF-4FCA-BB65-B7A3A00D3EBE}" type="presParOf" srcId="{49AE3909-F2AC-4073-99BB-AEA8D071D369}" destId="{679AA9C4-5892-4B17-A27C-5B06EFE0F108}" srcOrd="0" destOrd="0" presId="urn:microsoft.com/office/officeart/2005/8/layout/hierarchy6"/>
    <dgm:cxn modelId="{2A4E7930-25C2-47A6-91AB-B340D2CB113C}" type="presParOf" srcId="{49AE3909-F2AC-4073-99BB-AEA8D071D369}" destId="{D6B7A0D0-CA59-4B84-85D2-00325C452E8D}" srcOrd="1" destOrd="0" presId="urn:microsoft.com/office/officeart/2005/8/layout/hierarchy6"/>
    <dgm:cxn modelId="{CF976A4D-E325-4BEB-87EE-6AE9F5565AC8}" type="presParOf" srcId="{D6B7A0D0-CA59-4B84-85D2-00325C452E8D}" destId="{2720E824-A8D1-48EB-A77B-0B3B0FD6426B}" srcOrd="0" destOrd="0" presId="urn:microsoft.com/office/officeart/2005/8/layout/hierarchy6"/>
    <dgm:cxn modelId="{1CD79229-7553-492A-A97E-ED4143E4E6E6}" type="presParOf" srcId="{D6B7A0D0-CA59-4B84-85D2-00325C452E8D}" destId="{964323E9-663C-414B-B7E5-76278A638FE7}" srcOrd="1" destOrd="0" presId="urn:microsoft.com/office/officeart/2005/8/layout/hierarchy6"/>
    <dgm:cxn modelId="{E97C0ABD-13B8-4F5F-A9CF-679C9B5898BF}" type="presParOf" srcId="{DFCC8BBC-D3E3-47B1-8156-6B1D3863DE30}" destId="{BE4C9B7E-641C-46E0-9112-AD288EFF315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64667-BEF1-470B-92FE-A9FDC53A1809}">
      <dsp:nvSpPr>
        <dsp:cNvPr id="0" name=""/>
        <dsp:cNvSpPr/>
      </dsp:nvSpPr>
      <dsp:spPr>
        <a:xfrm>
          <a:off x="2518101" y="308820"/>
          <a:ext cx="3602579" cy="1153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b="1" kern="12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Պատվաստանյութեր</a:t>
          </a:r>
          <a:endParaRPr lang="es-AR" sz="2400" b="1" kern="1200" dirty="0">
            <a:latin typeface="Arial" pitchFamily="34" charset="0"/>
            <a:ea typeface="Arial Unicode MS" pitchFamily="34" charset="-128"/>
            <a:cs typeface="Arial" pitchFamily="34" charset="0"/>
          </a:endParaRPr>
        </a:p>
      </dsp:txBody>
      <dsp:txXfrm>
        <a:off x="2551875" y="342594"/>
        <a:ext cx="3535031" cy="1085588"/>
      </dsp:txXfrm>
    </dsp:sp>
    <dsp:sp modelId="{69E37A68-5F11-4230-B003-68078DE0DC48}">
      <dsp:nvSpPr>
        <dsp:cNvPr id="0" name=""/>
        <dsp:cNvSpPr/>
      </dsp:nvSpPr>
      <dsp:spPr>
        <a:xfrm>
          <a:off x="1969698" y="1461956"/>
          <a:ext cx="2349691" cy="158458"/>
        </a:xfrm>
        <a:custGeom>
          <a:avLst/>
          <a:gdLst/>
          <a:ahLst/>
          <a:cxnLst/>
          <a:rect l="0" t="0" r="0" b="0"/>
          <a:pathLst>
            <a:path>
              <a:moveTo>
                <a:pt x="2349691" y="0"/>
              </a:moveTo>
              <a:lnTo>
                <a:pt x="2349691" y="79229"/>
              </a:lnTo>
              <a:lnTo>
                <a:pt x="0" y="79229"/>
              </a:lnTo>
              <a:lnTo>
                <a:pt x="0" y="15845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96F69-A54C-48B8-8E84-EE465C4F260B}">
      <dsp:nvSpPr>
        <dsp:cNvPr id="0" name=""/>
        <dsp:cNvSpPr/>
      </dsp:nvSpPr>
      <dsp:spPr>
        <a:xfrm>
          <a:off x="627681" y="1620414"/>
          <a:ext cx="2684034" cy="9530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b="1" kern="12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Պոլիսախարիդ</a:t>
          </a:r>
          <a:endParaRPr lang="es-AR" sz="2400" b="1" kern="1200" dirty="0">
            <a:latin typeface="Arial" pitchFamily="34" charset="0"/>
            <a:ea typeface="Arial Unicode MS" pitchFamily="34" charset="-128"/>
            <a:cs typeface="Arial" pitchFamily="34" charset="0"/>
          </a:endParaRPr>
        </a:p>
      </dsp:txBody>
      <dsp:txXfrm>
        <a:off x="655593" y="1648326"/>
        <a:ext cx="2628210" cy="897178"/>
      </dsp:txXfrm>
    </dsp:sp>
    <dsp:sp modelId="{E9970952-A1ED-4984-8B93-0E23D859F2E1}">
      <dsp:nvSpPr>
        <dsp:cNvPr id="0" name=""/>
        <dsp:cNvSpPr/>
      </dsp:nvSpPr>
      <dsp:spPr>
        <a:xfrm>
          <a:off x="1969698" y="2573417"/>
          <a:ext cx="111794" cy="197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03"/>
              </a:lnTo>
              <a:lnTo>
                <a:pt x="111794" y="98603"/>
              </a:lnTo>
              <a:lnTo>
                <a:pt x="111794" y="19720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0B215-1709-4D2E-AE54-2CE3D5412042}">
      <dsp:nvSpPr>
        <dsp:cNvPr id="0" name=""/>
        <dsp:cNvSpPr/>
      </dsp:nvSpPr>
      <dsp:spPr>
        <a:xfrm>
          <a:off x="4871" y="2770625"/>
          <a:ext cx="4153243" cy="9530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kern="12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Արդյունավետ է պնևմոկոկկային մանրէների 23 տեսակների դեմ</a:t>
          </a:r>
          <a:endParaRPr lang="es-AR" sz="2000" kern="1200" dirty="0">
            <a:latin typeface="Arial" pitchFamily="34" charset="0"/>
            <a:ea typeface="Arial Unicode MS" pitchFamily="34" charset="-128"/>
            <a:cs typeface="Arial" pitchFamily="34" charset="0"/>
          </a:endParaRPr>
        </a:p>
      </dsp:txBody>
      <dsp:txXfrm>
        <a:off x="32783" y="2798537"/>
        <a:ext cx="4097419" cy="897178"/>
      </dsp:txXfrm>
    </dsp:sp>
    <dsp:sp modelId="{417B1040-D0AE-4881-91CD-B8316C377E86}">
      <dsp:nvSpPr>
        <dsp:cNvPr id="0" name=""/>
        <dsp:cNvSpPr/>
      </dsp:nvSpPr>
      <dsp:spPr>
        <a:xfrm>
          <a:off x="4319390" y="1461956"/>
          <a:ext cx="2131273" cy="115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55"/>
              </a:lnTo>
              <a:lnTo>
                <a:pt x="2131273" y="57955"/>
              </a:lnTo>
              <a:lnTo>
                <a:pt x="2131273" y="11591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4EAE4-D5D6-4F4C-BB2E-7D73D3D4562A}">
      <dsp:nvSpPr>
        <dsp:cNvPr id="0" name=""/>
        <dsp:cNvSpPr/>
      </dsp:nvSpPr>
      <dsp:spPr>
        <a:xfrm>
          <a:off x="5084496" y="1577867"/>
          <a:ext cx="2732335" cy="9530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b="1" kern="12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Կոնյուգատ</a:t>
          </a:r>
          <a:endParaRPr lang="es-AR" sz="2400" b="1" kern="1200" dirty="0">
            <a:latin typeface="Arial" pitchFamily="34" charset="0"/>
            <a:ea typeface="Arial Unicode MS" pitchFamily="34" charset="-128"/>
            <a:cs typeface="Arial" pitchFamily="34" charset="0"/>
          </a:endParaRPr>
        </a:p>
      </dsp:txBody>
      <dsp:txXfrm>
        <a:off x="5112408" y="1605779"/>
        <a:ext cx="2676511" cy="897178"/>
      </dsp:txXfrm>
    </dsp:sp>
    <dsp:sp modelId="{679AA9C4-5892-4B17-A27C-5B06EFE0F108}">
      <dsp:nvSpPr>
        <dsp:cNvPr id="0" name=""/>
        <dsp:cNvSpPr/>
      </dsp:nvSpPr>
      <dsp:spPr>
        <a:xfrm>
          <a:off x="6404944" y="2530870"/>
          <a:ext cx="91440" cy="2397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77"/>
              </a:lnTo>
              <a:lnTo>
                <a:pt x="128192" y="119877"/>
              </a:lnTo>
              <a:lnTo>
                <a:pt x="128192" y="23975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0E824-A8D1-48EB-A77B-0B3B0FD6426B}">
      <dsp:nvSpPr>
        <dsp:cNvPr id="0" name=""/>
        <dsp:cNvSpPr/>
      </dsp:nvSpPr>
      <dsp:spPr>
        <a:xfrm>
          <a:off x="4358177" y="2770625"/>
          <a:ext cx="4349918" cy="9530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kern="12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Արդյունավետ է պնևմոկոկկային մանրէների 13 տեսակների դեմ</a:t>
          </a:r>
          <a:endParaRPr lang="es-AR" sz="2000" kern="1200" dirty="0">
            <a:latin typeface="Arial" pitchFamily="34" charset="0"/>
            <a:ea typeface="Arial Unicode MS" pitchFamily="34" charset="-128"/>
            <a:cs typeface="Arial" pitchFamily="34" charset="0"/>
          </a:endParaRPr>
        </a:p>
      </dsp:txBody>
      <dsp:txXfrm>
        <a:off x="4386089" y="2798537"/>
        <a:ext cx="4294094" cy="897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8E200-7C59-4265-9A12-192FA4EE6EF9}" type="datetimeFigureOut">
              <a:rPr lang="es-AR" smtClean="0"/>
              <a:pPr/>
              <a:t>9/10/2018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99478-D05B-4A3F-A77F-EB409EE156B5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809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55D97-8B9E-487F-BC43-66DE5590B997}" type="datetimeFigureOut">
              <a:rPr lang="es-AR" smtClean="0"/>
              <a:pPr/>
              <a:t>9/10/2018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AC352-EFB8-437D-AB0F-11A4BE4E7F88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518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4982"/>
            <a:fld id="{1F3E3BDE-B5DB-42D1-83EA-C75DA83C5B73}" type="slidenum">
              <a:rPr lang="en-US" sz="1100" smtClean="0"/>
              <a:pPr defTabSz="904982"/>
              <a:t>2</a:t>
            </a:fld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59020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0445" y="9429782"/>
            <a:ext cx="2945659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250960-167A-46DE-9E61-C0277C0BB461}" type="slidenum">
              <a:rPr kumimoji="0" lang="en-GB" sz="1200">
                <a:latin typeface="Arial" pitchFamily="34" charset="0"/>
              </a:rPr>
              <a:pPr algn="r"/>
              <a:t>4</a:t>
            </a:fld>
            <a:endParaRPr kumimoji="0" lang="en-GB" sz="120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7288" cy="3725863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8284"/>
            <a:ext cx="4984962" cy="4467361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s-ES" smtClean="0">
                <a:latin typeface="Times New Roman" pitchFamily="18" charset="0"/>
              </a:rPr>
              <a:t>Numero-007</a:t>
            </a:r>
          </a:p>
          <a:p>
            <a:pPr eaLnBrk="1" hangingPunct="1"/>
            <a:r>
              <a:rPr lang="es-ES" smtClean="0">
                <a:latin typeface="Times New Roman" pitchFamily="18" charset="0"/>
              </a:rPr>
              <a:t>Buscar datos mundiales y/o Europeos</a:t>
            </a:r>
          </a:p>
          <a:p>
            <a:pPr eaLnBrk="1" hangingPunct="1"/>
            <a:r>
              <a:rPr lang="es-ES" smtClean="0">
                <a:latin typeface="Times New Roman" pitchFamily="18" charset="0"/>
              </a:rPr>
              <a:t>A través del vínculo en Sahy DK accedemos a la agenda de la reunión donde Shay hizo la presentación y de este documento lleva a la presentación.</a:t>
            </a:r>
          </a:p>
          <a:p>
            <a:pPr eaLnBrk="1" hangingPunct="1"/>
            <a:r>
              <a:rPr lang="es-ES" smtClean="0">
                <a:latin typeface="Times New Roman" pitchFamily="18" charset="0"/>
              </a:rPr>
              <a:t>O bien, a través de </a:t>
            </a:r>
            <a:r>
              <a:rPr lang="es-ES" altLang="en-US" smtClean="0">
                <a:latin typeface="Times New Roman" pitchFamily="18" charset="0"/>
              </a:rPr>
              <a:t>“</a:t>
            </a:r>
            <a:r>
              <a:rPr lang="es-ES" smtClean="0">
                <a:latin typeface="Times New Roman" pitchFamily="18" charset="0"/>
              </a:rPr>
              <a:t>Presentation</a:t>
            </a:r>
            <a:r>
              <a:rPr lang="es-ES" altLang="en-US" smtClean="0">
                <a:latin typeface="Times New Roman" pitchFamily="18" charset="0"/>
              </a:rPr>
              <a:t>”</a:t>
            </a:r>
            <a:r>
              <a:rPr lang="es-ES" smtClean="0">
                <a:latin typeface="Times New Roman" pitchFamily="18" charset="0"/>
              </a:rPr>
              <a:t> se va directamente a la presentación (ppt) de Dr. Shay.</a:t>
            </a:r>
          </a:p>
          <a:p>
            <a:pPr eaLnBrk="1" hangingPunct="1"/>
            <a:r>
              <a:rPr lang="es-ES" smtClean="0">
                <a:latin typeface="Times New Roman" pitchFamily="18" charset="0"/>
              </a:rPr>
              <a:t>Datos mundiales de las muertes de las tres pandemias lo tenemos en dos documentos.</a:t>
            </a:r>
          </a:p>
          <a:p>
            <a:pPr eaLnBrk="1" hangingPunct="1"/>
            <a:r>
              <a:rPr lang="es-ES" smtClean="0">
                <a:latin typeface="Times New Roman" pitchFamily="18" charset="0"/>
              </a:rPr>
              <a:t>Datos mundiales 1 = PandemiaMuertesMundialWHO2006.pdf</a:t>
            </a:r>
          </a:p>
          <a:p>
            <a:pPr eaLnBrk="1" hangingPunct="1"/>
            <a:r>
              <a:rPr lang="es-ES" smtClean="0">
                <a:latin typeface="Times New Roman" pitchFamily="18" charset="0"/>
              </a:rPr>
              <a:t>Datos mundiales 2 = PandemiaMuertesMundialComunicadoPrensaOPS2006.pdf</a:t>
            </a:r>
          </a:p>
          <a:p>
            <a:pPr eaLnBrk="1" hangingPunct="1"/>
            <a:r>
              <a:rPr lang="es-ES" smtClean="0">
                <a:latin typeface="Times New Roman" pitchFamily="18" charset="0"/>
              </a:rPr>
              <a:t>Ver documento RiskAlert2006.pdf (página 2)</a:t>
            </a:r>
          </a:p>
          <a:p>
            <a:pPr eaLnBrk="1" hangingPunct="1"/>
            <a:endParaRPr lang="th-TH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4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1EED-D84A-4258-8F3B-690DD97CA46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8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92EE-4E9A-4AA8-BAE7-739D16D45CE0}" type="datetimeFigureOut">
              <a:rPr lang="es-UY"/>
              <a:pPr>
                <a:defRPr/>
              </a:pPr>
              <a:t>9/10/2018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4C6D-A534-460C-9E46-9D4311170D33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20C4-2E6B-46B4-80E4-48094A0B9FDB}" type="datetimeFigureOut">
              <a:rPr lang="es-UY"/>
              <a:pPr>
                <a:defRPr/>
              </a:pPr>
              <a:t>9/10/2018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C9FE-2C40-43F0-BA8E-F453CD6A5675}" type="slidenum">
              <a:rPr lang="es-UY"/>
              <a:pPr>
                <a:defRPr/>
              </a:pPr>
              <a:t>‹#›</a:t>
            </a:fld>
            <a:endParaRPr lang="es-UY"/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8F78-4A8A-49EE-9E57-D4B93B287218}" type="datetimeFigureOut">
              <a:rPr lang="es-UY"/>
              <a:pPr>
                <a:defRPr/>
              </a:pPr>
              <a:t>9/10/2018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D24E-F532-4F59-971B-D810FA5BEB63}" type="slidenum">
              <a:rPr lang="es-UY"/>
              <a:pPr>
                <a:defRPr/>
              </a:pPr>
              <a:t>‹#›</a:t>
            </a:fld>
            <a:endParaRPr lang="es-UY"/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92EE-4E9A-4AA8-BAE7-739D16D45CE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4C6D-A534-460C-9E46-9D4311170D3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11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059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BB06-BD6F-4528-83B0-19BAAE175F2C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2AFB-71B6-474A-8A9A-A238D16BD2C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55151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7077-4751-4B6A-806B-2947572B5C5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C17FF-8B09-46E8-9645-C1EE6039CF05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75554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0F67-3CB3-4DDE-B373-7B9AD236AE0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6BD6-AE1D-4198-ADEC-CDC14152F761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4848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2F4A-D73E-4BD9-9158-BFFDF56C6B8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61E9-F7CB-456D-9299-4B77C0A6D709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75827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3F98-AD1C-40F8-8D2E-B2851FC5FAB3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4E0C1-4DDD-48F8-BC01-9843CC4FA59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2635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1E46-9983-4E54-8322-072F2FBD89EE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7F83-1FC0-4601-A90D-6C83D2B4D301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4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73897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0BD1A-D5CF-4C59-AB7B-A69B0C0EB16C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8817-496C-4098-B035-047AD32880E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5224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BB06-BD6F-4528-83B0-19BAAE175F2C}" type="datetimeFigureOut">
              <a:rPr lang="es-UY"/>
              <a:pPr>
                <a:defRPr/>
              </a:pPr>
              <a:t>9/10/2018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2AFB-71B6-474A-8A9A-A238D16BD2CE}" type="slidenum">
              <a:rPr lang="es-UY"/>
              <a:pPr>
                <a:defRPr/>
              </a:pPr>
              <a:t>‹#›</a:t>
            </a:fld>
            <a:endParaRPr lang="es-UY"/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CE13-F84F-47BF-9A89-E0BA46CE777D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E801-D4FB-440F-AEC3-E42FA6154B8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0845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20C4-2E6B-46B4-80E4-48094A0B9FDB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C9FE-2C40-43F0-BA8E-F453CD6A5675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53829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8F78-4A8A-49EE-9E57-D4B93B28721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D24E-F532-4F59-971B-D810FA5BEB6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1303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3F45D8-A32F-4FEE-B78A-5277961E818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891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6DCB6A-CEFB-44A4-AFB5-FDCA356EC6B7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730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7077-4751-4B6A-806B-2947572B5C50}" type="datetimeFigureOut">
              <a:rPr lang="es-UY"/>
              <a:pPr>
                <a:defRPr/>
              </a:pPr>
              <a:t>9/10/2018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17FF-8B09-46E8-9645-C1EE6039CF05}" type="slidenum">
              <a:rPr lang="es-UY"/>
              <a:pPr>
                <a:defRPr/>
              </a:pPr>
              <a:t>‹#›</a:t>
            </a:fld>
            <a:endParaRPr lang="es-UY"/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0F67-3CB3-4DDE-B373-7B9AD236AE05}" type="datetimeFigureOut">
              <a:rPr lang="es-UY"/>
              <a:pPr>
                <a:defRPr/>
              </a:pPr>
              <a:t>9/10/2018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6BD6-AE1D-4198-ADEC-CDC14152F761}" type="slidenum">
              <a:rPr lang="es-UY"/>
              <a:pPr>
                <a:defRPr/>
              </a:pPr>
              <a:t>‹#›</a:t>
            </a:fld>
            <a:endParaRPr lang="es-UY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2F4A-D73E-4BD9-9158-BFFDF56C6B86}" type="datetimeFigureOut">
              <a:rPr lang="es-UY"/>
              <a:pPr>
                <a:defRPr/>
              </a:pPr>
              <a:t>9/10/2018</a:t>
            </a:fld>
            <a:endParaRPr lang="es-U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61E9-F7CB-456D-9299-4B77C0A6D709}" type="slidenum">
              <a:rPr lang="es-UY"/>
              <a:pPr>
                <a:defRPr/>
              </a:pPr>
              <a:t>‹#›</a:t>
            </a:fld>
            <a:endParaRPr lang="es-UY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3F98-AD1C-40F8-8D2E-B2851FC5FAB3}" type="datetimeFigureOut">
              <a:rPr lang="es-UY"/>
              <a:pPr>
                <a:defRPr/>
              </a:pPr>
              <a:t>9/10/2018</a:t>
            </a:fld>
            <a:endParaRPr lang="es-U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4E0C1-4DDD-48F8-BC01-9843CC4FA590}" type="slidenum">
              <a:rPr lang="es-UY"/>
              <a:pPr>
                <a:defRPr/>
              </a:pPr>
              <a:t>‹#›</a:t>
            </a:fld>
            <a:endParaRPr lang="es-UY"/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1E46-9983-4E54-8322-072F2FBD89EE}" type="datetimeFigureOut">
              <a:rPr lang="es-UY"/>
              <a:pPr>
                <a:defRPr/>
              </a:pPr>
              <a:t>9/10/2018</a:t>
            </a:fld>
            <a:endParaRPr lang="es-UY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7F83-1FC0-4601-A90D-6C83D2B4D301}" type="slidenum">
              <a:rPr lang="es-UY"/>
              <a:pPr>
                <a:defRPr/>
              </a:pPr>
              <a:t>‹#›</a:t>
            </a:fld>
            <a:endParaRPr lang="es-UY"/>
          </a:p>
        </p:txBody>
      </p:sp>
      <p:cxnSp>
        <p:nvCxnSpPr>
          <p:cNvPr id="5" name="4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0BD1A-D5CF-4C59-AB7B-A69B0C0EB16C}" type="datetimeFigureOut">
              <a:rPr lang="es-UY"/>
              <a:pPr>
                <a:defRPr/>
              </a:pPr>
              <a:t>9/10/2018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8817-496C-4098-B035-047AD32880EA}" type="slidenum">
              <a:rPr lang="es-UY"/>
              <a:pPr>
                <a:defRPr/>
              </a:pPr>
              <a:t>‹#›</a:t>
            </a:fld>
            <a:endParaRPr lang="es-UY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CE13-F84F-47BF-9A89-E0BA46CE777D}" type="datetimeFigureOut">
              <a:rPr lang="es-UY"/>
              <a:pPr>
                <a:defRPr/>
              </a:pPr>
              <a:t>9/10/2018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E801-D4FB-440F-AEC3-E42FA6154B88}" type="slidenum">
              <a:rPr lang="es-UY"/>
              <a:pPr>
                <a:defRPr/>
              </a:pPr>
              <a:t>‹#›</a:t>
            </a:fld>
            <a:endParaRPr lang="es-UY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U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9A5CDB-0D16-402A-9C8A-A715E741DBD6}" type="datetimeFigureOut">
              <a:rPr lang="es-UY"/>
              <a:pPr>
                <a:defRPr/>
              </a:pPr>
              <a:t>9/10/2018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219D58-0EED-46D0-95E4-918D578DF9E7}" type="slidenum">
              <a:rPr lang="es-UY"/>
              <a:pPr>
                <a:defRPr/>
              </a:pPr>
              <a:t>‹#›</a:t>
            </a:fld>
            <a:endParaRPr lang="es-UY"/>
          </a:p>
        </p:txBody>
      </p:sp>
      <p:pic>
        <p:nvPicPr>
          <p:cNvPr id="7" name="6 Imagen" descr="LOGO FUNCEI NUEV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516216" y="6093296"/>
            <a:ext cx="2338211" cy="687709"/>
          </a:xfrm>
          <a:prstGeom prst="rect">
            <a:avLst/>
          </a:prstGeom>
        </p:spPr>
      </p:pic>
      <p:pic>
        <p:nvPicPr>
          <p:cNvPr id="8" name="7 Imagen" descr="logo nuevo fidec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87430" y="5822876"/>
            <a:ext cx="1620274" cy="9883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U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9A5CDB-0D16-402A-9C8A-A715E741DBD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219D58-0EED-46D0-95E4-918D578DF9E7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 descr="LOGO FUNCEI NUEVO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516216" y="6093296"/>
            <a:ext cx="2338211" cy="687709"/>
          </a:xfrm>
          <a:prstGeom prst="rect">
            <a:avLst/>
          </a:prstGeom>
        </p:spPr>
      </p:pic>
      <p:pic>
        <p:nvPicPr>
          <p:cNvPr id="8" name="7 Imagen" descr="logo nuevo fidec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87430" y="5822876"/>
            <a:ext cx="1620274" cy="9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8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ertussis/downloads/pertuss-surv-report-2017.pdf" TargetMode="External"/><Relationship Id="rId2" Type="http://schemas.openxmlformats.org/officeDocument/2006/relationships/hyperlink" Target="https://www.cdc.gov/flu/about/disease/burden.htm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n.cdc.gov/nndss/conditions/invasive-pneumococcal-disease/case-definition/2017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508790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y-AM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Մեծահասակների պատվաստման մարտահրավերները և լավագույն գործելակերպը </a:t>
            </a:r>
            <a:endParaRPr lang="es-UY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357301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Դանիել Ստամբուլյան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2996952"/>
            <a:ext cx="9144000" cy="0"/>
          </a:xfrm>
          <a:prstGeom prst="line">
            <a:avLst/>
          </a:prstGeom>
          <a:ln w="1270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 descr="LOGO FUNCEI NUE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661248"/>
            <a:ext cx="3793013" cy="1115592"/>
          </a:xfrm>
          <a:prstGeom prst="rect">
            <a:avLst/>
          </a:prstGeom>
        </p:spPr>
      </p:pic>
      <p:pic>
        <p:nvPicPr>
          <p:cNvPr id="7" name="6 Imagen" descr="logo nuevo fid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207928"/>
            <a:ext cx="2628386" cy="16033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hy-AM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Մեծահասակների պատվաստանյութ</a:t>
            </a:r>
            <a:endParaRPr lang="es-A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endParaRPr lang="es-ES" sz="25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hy-AM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Կոնյուգատի </a:t>
            </a:r>
            <a:r>
              <a:rPr lang="es-ES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13-</a:t>
            </a:r>
            <a:r>
              <a:rPr lang="hy-AM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վալենտանոց պատվաստանյութ</a:t>
            </a:r>
            <a:r>
              <a:rPr lang="es-ES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 </a:t>
            </a:r>
            <a:r>
              <a:rPr lang="hy-AM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Պոլիսախարիդի </a:t>
            </a:r>
            <a:r>
              <a:rPr lang="es-ES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23-</a:t>
            </a:r>
            <a:r>
              <a:rPr lang="hy-AM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վալենտանոց պատվաստանյութ</a:t>
            </a:r>
            <a:endParaRPr lang="es-ES" sz="2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Գոտևորող հերպես</a:t>
            </a:r>
            <a:endParaRPr lang="es-AR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nfografía díptico zo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9652"/>
            <a:ext cx="3851920" cy="5410242"/>
          </a:xfrm>
        </p:spPr>
      </p:pic>
      <p:pic>
        <p:nvPicPr>
          <p:cNvPr id="5" name="4 Imagen" descr="hz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16632"/>
            <a:ext cx="5250873" cy="5400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y-AM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Գ</a:t>
            </a:r>
            <a:r>
              <a:rPr lang="hy-AM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ոտևորող հերպեսի բեռը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3845024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Font typeface="Wingdings" charset="0"/>
              <a:buNone/>
              <a:defRPr/>
            </a:pPr>
            <a:endParaRPr lang="es-ES" sz="120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96875" indent="-396875" algn="ctr">
              <a:spcBef>
                <a:spcPts val="600"/>
              </a:spcBef>
              <a:buFont typeface="Wingdings" charset="0"/>
              <a:buNone/>
              <a:defRPr/>
            </a:pPr>
            <a:r>
              <a:rPr lang="hy-AM" sz="3600" dirty="0" smtClean="0">
                <a:ln w="1905"/>
                <a:solidFill>
                  <a:srgbClr val="0099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մարդուց 1-ի </a:t>
            </a:r>
            <a:r>
              <a:rPr lang="hy-AM" sz="360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մոտ կարող է առաջանալ գոտևորող հերպես</a:t>
            </a:r>
          </a:p>
          <a:p>
            <a:pPr marL="396875" indent="-396875" algn="ctr">
              <a:spcBef>
                <a:spcPts val="600"/>
              </a:spcBef>
              <a:buFont typeface="Wingdings" charset="0"/>
              <a:buNone/>
              <a:defRPr/>
            </a:pPr>
            <a:endParaRPr lang="es-ES" sz="3600" baseline="3000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hy-AM" sz="3600" dirty="0" smtClean="0">
                <a:latin typeface="Arial" pitchFamily="34" charset="0"/>
                <a:cs typeface="Arial" pitchFamily="34" charset="0"/>
              </a:rPr>
              <a:t>Ավելի հաճախ կանանց մոտ քան տղամարդկանց</a:t>
            </a:r>
            <a:endParaRPr lang="es-E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5536" y="5733256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 smtClean="0">
                <a:latin typeface="Arial" pitchFamily="34" charset="0"/>
                <a:cs typeface="Arial" pitchFamily="34" charset="0"/>
              </a:rPr>
              <a:t>  https://www.cdc.gov/spanish/especialescdc/culebrilla/index.html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y-AM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Գ</a:t>
            </a:r>
            <a:r>
              <a:rPr lang="hy-AM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ոտևորող հերպես․ բարդություններ</a:t>
            </a:r>
            <a:endParaRPr lang="es-ES_tradnl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838200" y="22098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s-ES_tradnl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1520" y="1454299"/>
            <a:ext cx="8686800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lnSpc>
                <a:spcPct val="140000"/>
              </a:lnSpc>
              <a:spcBef>
                <a:spcPct val="20000"/>
              </a:spcBef>
            </a:pPr>
            <a:r>
              <a:rPr lang="hy-AM" sz="3200" b="1" u="sng" dirty="0"/>
              <a:t>Հետ-հերպեսային (պոստ-հերպետիկ) նևրալգիա </a:t>
            </a:r>
            <a:endParaRPr lang="hy-AM" sz="3200" b="1" u="sng" dirty="0" smtClean="0"/>
          </a:p>
          <a:p>
            <a:pPr algn="ctr">
              <a:lnSpc>
                <a:spcPct val="140000"/>
              </a:lnSpc>
              <a:spcBef>
                <a:spcPct val="20000"/>
              </a:spcBef>
            </a:pPr>
            <a:r>
              <a:rPr lang="hy-AM" sz="2800" dirty="0">
                <a:latin typeface="Arial" pitchFamily="34" charset="0"/>
                <a:cs typeface="Arial" pitchFamily="34" charset="0"/>
              </a:rPr>
              <a:t>Կայուն </a:t>
            </a:r>
            <a:r>
              <a:rPr lang="hy-AM" sz="2800" dirty="0" smtClean="0">
                <a:latin typeface="Arial" pitchFamily="34" charset="0"/>
                <a:cs typeface="Arial" pitchFamily="34" charset="0"/>
              </a:rPr>
              <a:t>ցավ</a:t>
            </a: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&gt; 90 </a:t>
            </a:r>
            <a:r>
              <a:rPr lang="hy-AM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օր՝ ցանի հայտնվելուց հետո</a:t>
            </a:r>
            <a:endParaRPr lang="es-ES_tradnl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Char char="•"/>
            </a:pPr>
            <a:endParaRPr lang="es-ES_tradnl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338138">
              <a:spcBef>
                <a:spcPct val="20000"/>
              </a:spcBef>
            </a:pPr>
            <a:r>
              <a:rPr lang="hy-AM" sz="2800" dirty="0" smtClean="0"/>
              <a:t>Դեպքերի մակարդակը</a:t>
            </a:r>
            <a:r>
              <a:rPr lang="es-ES_tradnl" sz="2800" dirty="0" smtClean="0"/>
              <a:t> </a:t>
            </a:r>
            <a:r>
              <a:rPr lang="es-ES_tradnl" sz="2800" b="1" dirty="0">
                <a:solidFill>
                  <a:schemeClr val="tx2"/>
                </a:solidFill>
              </a:rPr>
              <a:t>10% - </a:t>
            </a:r>
            <a:r>
              <a:rPr lang="es-ES_tradnl" sz="2800" b="1" dirty="0" smtClean="0">
                <a:solidFill>
                  <a:schemeClr val="tx2"/>
                </a:solidFill>
              </a:rPr>
              <a:t>50%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s-ES_tradnl" sz="3200" b="1" dirty="0" smtClean="0">
              <a:solidFill>
                <a:schemeClr val="tx2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98307" y="5498648"/>
            <a:ext cx="85381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s-AR" sz="1400" dirty="0"/>
              <a:t>Casado </a:t>
            </a:r>
            <a:r>
              <a:rPr lang="es-AR" sz="1400" dirty="0" err="1"/>
              <a:t>Jiimenez</a:t>
            </a:r>
            <a:r>
              <a:rPr lang="es-AR" sz="1400" dirty="0"/>
              <a:t> M. Actas </a:t>
            </a:r>
            <a:r>
              <a:rPr lang="es-AR" sz="1400" dirty="0" err="1"/>
              <a:t>Dermosifiliogr</a:t>
            </a:r>
            <a:r>
              <a:rPr lang="es-AR" sz="1400" dirty="0"/>
              <a:t> 2006;97(S1):</a:t>
            </a:r>
            <a:r>
              <a:rPr lang="es-AR" sz="1400" dirty="0" smtClean="0"/>
              <a:t>9-16</a:t>
            </a:r>
          </a:p>
          <a:p>
            <a:pPr algn="r" eaLnBrk="1" hangingPunct="1"/>
            <a:r>
              <a:rPr lang="es-AR" sz="1400" b="1" dirty="0" smtClean="0"/>
              <a:t>Cohen JI. N </a:t>
            </a:r>
            <a:r>
              <a:rPr lang="es-AR" sz="1400" b="1" dirty="0" err="1" smtClean="0"/>
              <a:t>Engl</a:t>
            </a:r>
            <a:r>
              <a:rPr lang="es-AR" sz="1400" b="1" dirty="0" smtClean="0"/>
              <a:t> J </a:t>
            </a:r>
            <a:r>
              <a:rPr lang="es-AR" sz="1400" b="1" dirty="0" err="1" smtClean="0"/>
              <a:t>Med</a:t>
            </a:r>
            <a:r>
              <a:rPr lang="es-AR" sz="1400" b="1" dirty="0" smtClean="0"/>
              <a:t> 2013;369:255-63</a:t>
            </a:r>
            <a:endParaRPr lang="es-AR" sz="1400" dirty="0" smtClean="0"/>
          </a:p>
          <a:p>
            <a:pPr algn="r" eaLnBrk="1" hangingPunct="1"/>
            <a:endParaRPr lang="es-ES" sz="1400" dirty="0"/>
          </a:p>
        </p:txBody>
      </p:sp>
      <p:pic>
        <p:nvPicPr>
          <p:cNvPr id="6" name="5 Imagen" descr="logo nuevo fid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877272"/>
            <a:ext cx="1342008" cy="81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18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27384"/>
            <a:ext cx="8579296" cy="1143000"/>
          </a:xfrm>
        </p:spPr>
        <p:txBody>
          <a:bodyPr>
            <a:normAutofit/>
          </a:bodyPr>
          <a:lstStyle/>
          <a:p>
            <a:r>
              <a:rPr lang="hy-AM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Գոտևորող հերպեսի պատվաստանյութ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y-AM" b="1" noProof="0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Ցուցում․</a:t>
            </a:r>
            <a:r>
              <a:rPr lang="hy-AM" dirty="0">
                <a:ea typeface="Arial Unicode MS" pitchFamily="34" charset="-128"/>
                <a:cs typeface="Arial Unicode MS" pitchFamily="34" charset="-128"/>
              </a:rPr>
              <a:t>կանխարգելել </a:t>
            </a:r>
            <a:r>
              <a:rPr lang="hy-AM" dirty="0" smtClean="0">
                <a:ea typeface="Arial Unicode MS" pitchFamily="34" charset="-128"/>
                <a:cs typeface="Arial Unicode MS" pitchFamily="34" charset="-128"/>
              </a:rPr>
              <a:t>գոտևորող հերպեսը և հետ-հերպեսային նևրալգիան մեծահասակների շրջանում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≥ 50 </a:t>
            </a:r>
            <a:r>
              <a:rPr lang="hy-AM" dirty="0" smtClean="0">
                <a:ea typeface="Arial Unicode MS" pitchFamily="34" charset="-128"/>
                <a:cs typeface="Arial Unicode MS" pitchFamily="34" charset="-128"/>
              </a:rPr>
              <a:t>տարեկանների մոտ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0"/>
            <a:endParaRPr lang="es-ES" dirty="0" smtClean="0"/>
          </a:p>
          <a:p>
            <a:r>
              <a:rPr lang="hy-AM" dirty="0" smtClean="0"/>
              <a:t>Հաստատվել է Արգենտինայում 2013թ-ին և հասանելի է 2014թ-ի օգոստոսից</a:t>
            </a:r>
          </a:p>
          <a:p>
            <a:endParaRPr lang="hy-AM" sz="1200" dirty="0"/>
          </a:p>
          <a:p>
            <a:r>
              <a:rPr lang="hy-AM" sz="1200" dirty="0" smtClean="0"/>
              <a:t>Աղբյուրը․</a:t>
            </a:r>
            <a:r>
              <a:rPr lang="es-ES" sz="1200" dirty="0" smtClean="0"/>
              <a:t>Disposición </a:t>
            </a:r>
            <a:r>
              <a:rPr lang="es-ES" sz="1200" dirty="0"/>
              <a:t>ANMAT Nº 1850/2013. http://www.anmat.gov.ar/boletin_anmat/marzo_2013/Dispo_1850-13.pdf</a:t>
            </a:r>
          </a:p>
          <a:p>
            <a:endParaRPr lang="es-E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y-AM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Պատվաստումներ հղի կանանց համար</a:t>
            </a:r>
            <a:endParaRPr lang="es-E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1916832"/>
            <a:ext cx="7344816" cy="3960440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y-A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Գրիպ</a:t>
            </a:r>
            <a:endParaRPr kumimoji="0" lang="es-A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hy-AM" sz="2800" b="1" dirty="0" smtClean="0">
                <a:latin typeface="Arial" pitchFamily="34" charset="0"/>
                <a:cs typeface="Arial" pitchFamily="34" charset="0"/>
              </a:rPr>
              <a:t>Գրիպի դեմ պատվաստում</a:t>
            </a:r>
            <a:endParaRPr kumimoji="0" lang="es-A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y-AM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Ամեն հղիության ժամանակ</a:t>
            </a:r>
            <a:endParaRPr kumimoji="0" lang="es-A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y-AM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Աշուն-ձմեռ</a:t>
            </a:r>
            <a:r>
              <a:rPr kumimoji="0" lang="hy-AM" sz="2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ժամանակահատվածում</a:t>
            </a:r>
            <a:endParaRPr kumimoji="0" lang="es-A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y-AM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Կապույտ հազ և փայտացում</a:t>
            </a:r>
            <a:endParaRPr kumimoji="0" lang="es-A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hy-AM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ԱԿԴՓ</a:t>
            </a:r>
            <a:endParaRPr kumimoji="0" lang="es-A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hy-AM" sz="2400" dirty="0">
                <a:latin typeface="Arial" pitchFamily="34" charset="0"/>
                <a:cs typeface="Arial" pitchFamily="34" charset="0"/>
              </a:rPr>
              <a:t>Ամեն հղիության ժամանակ</a:t>
            </a: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 </a:t>
            </a:r>
            <a:r>
              <a:rPr kumimoji="0" lang="hy-AM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շաբաթական հղիությունից</a:t>
            </a:r>
            <a:r>
              <a:rPr kumimoji="0" lang="hy-AM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հետո</a:t>
            </a:r>
            <a:endParaRPr kumimoji="0" lang="es-A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Marcador de contenido" descr="control-medico-al-volver-del-via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7623"/>
          <a:stretch>
            <a:fillRect/>
          </a:stretch>
        </p:blipFill>
        <p:spPr>
          <a:xfrm flipH="1">
            <a:off x="5904148" y="1484784"/>
            <a:ext cx="3096344" cy="3644935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Փաստեր տարեցների պատվաստման վերաբերյալ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hy-AM" sz="3000" dirty="0" smtClean="0"/>
              <a:t>Գրիպի պատվաստումը նվազեցնում է հոսպիտալացման, մահացության և հակաբիոտիկների նշանակման դեպքերը տարեցների շրջանում</a:t>
            </a:r>
            <a:r>
              <a:rPr lang="es-AR" sz="3000" dirty="0" smtClean="0"/>
              <a:t> </a:t>
            </a:r>
            <a:endParaRPr lang="hy-AM" sz="3000" dirty="0" smtClean="0"/>
          </a:p>
          <a:p>
            <a:pPr marL="0" indent="0">
              <a:buNone/>
            </a:pPr>
            <a:r>
              <a:rPr lang="hy-AM" sz="1800" dirty="0" smtClean="0"/>
              <a:t>        </a:t>
            </a:r>
            <a:r>
              <a:rPr lang="es-AR" sz="1800" dirty="0" smtClean="0"/>
              <a:t>(</a:t>
            </a:r>
            <a:r>
              <a:rPr lang="es-AR" sz="1800" dirty="0" err="1" smtClean="0"/>
              <a:t>Nichol</a:t>
            </a:r>
            <a:r>
              <a:rPr lang="es-AR" sz="1800" dirty="0" smtClean="0"/>
              <a:t> </a:t>
            </a:r>
            <a:r>
              <a:rPr lang="en-US" sz="1800" dirty="0"/>
              <a:t>N </a:t>
            </a:r>
            <a:r>
              <a:rPr lang="en-US" sz="1800" dirty="0" err="1"/>
              <a:t>Engl</a:t>
            </a:r>
            <a:r>
              <a:rPr lang="en-US" sz="1800" dirty="0"/>
              <a:t> J Med </a:t>
            </a:r>
            <a:r>
              <a:rPr lang="en-US" sz="1800" dirty="0" smtClean="0"/>
              <a:t>2007;357:1373-81.</a:t>
            </a:r>
            <a:r>
              <a:rPr lang="es-AR" sz="1800" dirty="0" smtClean="0"/>
              <a:t> ) </a:t>
            </a:r>
          </a:p>
          <a:p>
            <a:r>
              <a:rPr lang="hy-AM" sz="3000" dirty="0"/>
              <a:t>Պնևմակոկկային պատվաստումը կանխարգելում է ինվազիվ պնևմակոկկային հիվանդությունը և թոքաբորբը տարեցների մոտ</a:t>
            </a:r>
            <a:r>
              <a:rPr lang="es-AR" sz="3000" dirty="0"/>
              <a:t> </a:t>
            </a:r>
          </a:p>
          <a:p>
            <a:pPr marL="400050" lvl="1" indent="0">
              <a:buNone/>
            </a:pPr>
            <a:r>
              <a:rPr lang="es-AR" dirty="0" smtClean="0"/>
              <a:t>(</a:t>
            </a:r>
            <a:r>
              <a:rPr lang="es-AR" sz="2000" dirty="0" smtClean="0"/>
              <a:t>Jackson </a:t>
            </a:r>
            <a:r>
              <a:rPr lang="en-US" sz="2000" dirty="0" smtClean="0">
                <a:solidFill>
                  <a:srgbClr val="000000"/>
                </a:solidFill>
              </a:rPr>
              <a:t>N </a:t>
            </a:r>
            <a:r>
              <a:rPr lang="en-US" sz="2000" dirty="0" err="1">
                <a:solidFill>
                  <a:srgbClr val="000000"/>
                </a:solidFill>
              </a:rPr>
              <a:t>Engl</a:t>
            </a:r>
            <a:r>
              <a:rPr lang="en-US" sz="2000" dirty="0">
                <a:solidFill>
                  <a:srgbClr val="000000"/>
                </a:solidFill>
              </a:rPr>
              <a:t> J Med </a:t>
            </a:r>
            <a:r>
              <a:rPr lang="en-US" sz="2000" dirty="0" smtClean="0">
                <a:solidFill>
                  <a:srgbClr val="000000"/>
                </a:solidFill>
              </a:rPr>
              <a:t>2003;348:1747-55;</a:t>
            </a:r>
            <a:r>
              <a:rPr lang="es-AR" sz="2000" dirty="0" smtClean="0"/>
              <a:t> CAPITA)</a:t>
            </a:r>
          </a:p>
          <a:p>
            <a:r>
              <a:rPr lang="hy-AM" sz="3100" dirty="0"/>
              <a:t>Գոտևորող հերպեսի պատվաստումը նվազեցնում է դեպքերի մակարդակը և հիվանդության սուր ընթացքը</a:t>
            </a:r>
            <a:r>
              <a:rPr lang="es-AR" sz="3100" dirty="0"/>
              <a:t> </a:t>
            </a:r>
          </a:p>
          <a:p>
            <a:pPr marL="400050" lvl="1" indent="0">
              <a:buNone/>
            </a:pPr>
            <a:r>
              <a:rPr lang="es-AR" sz="2000" dirty="0" smtClean="0"/>
              <a:t>(</a:t>
            </a:r>
            <a:r>
              <a:rPr lang="es-AR" sz="2000" dirty="0" err="1" smtClean="0"/>
              <a:t>Oxman</a:t>
            </a:r>
            <a:r>
              <a:rPr lang="es-AR" sz="2000" dirty="0" smtClean="0"/>
              <a:t> N </a:t>
            </a:r>
            <a:r>
              <a:rPr lang="es-AR" sz="2000" dirty="0" err="1" smtClean="0"/>
              <a:t>Engl</a:t>
            </a:r>
            <a:r>
              <a:rPr lang="es-AR" sz="2000" dirty="0" smtClean="0"/>
              <a:t> J </a:t>
            </a:r>
            <a:r>
              <a:rPr lang="es-AR" sz="2000" dirty="0" err="1" smtClean="0"/>
              <a:t>Med</a:t>
            </a:r>
            <a:r>
              <a:rPr lang="en-US" sz="2000" dirty="0">
                <a:ea typeface="Calibri"/>
                <a:cs typeface="Times New Roman"/>
              </a:rPr>
              <a:t> </a:t>
            </a:r>
            <a:r>
              <a:rPr lang="en-US" sz="2000" dirty="0" smtClean="0">
                <a:ea typeface="Calibri"/>
                <a:cs typeface="Times New Roman"/>
              </a:rPr>
              <a:t>2005;352: 2271-84</a:t>
            </a:r>
            <a:r>
              <a:rPr lang="es-AR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6225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hy-AM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Պատվաստումը ծախսարդյունավետ է 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y-AM" sz="4400" dirty="0" smtClean="0"/>
              <a:t>Գրիպի, պնևմակոկկային և գոտևորող հերպեսի պատվաստումները ծախսարդյունավետ են տարեցների շրջանում</a:t>
            </a:r>
            <a:endParaRPr lang="es-AR" sz="4400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 algn="r">
              <a:buNone/>
            </a:pPr>
            <a:r>
              <a:rPr lang="es-AR" sz="2000" i="1" dirty="0" smtClean="0"/>
              <a:t>(</a:t>
            </a:r>
            <a:r>
              <a:rPr lang="es-AR" sz="2000" i="1" dirty="0" err="1" smtClean="0"/>
              <a:t>Nichol</a:t>
            </a:r>
            <a:r>
              <a:rPr lang="es-AR" sz="2000" i="1" dirty="0" smtClean="0"/>
              <a:t>, </a:t>
            </a:r>
            <a:r>
              <a:rPr lang="es-AR" sz="2000" i="1" dirty="0" err="1" smtClean="0"/>
              <a:t>Vaccines</a:t>
            </a:r>
            <a:r>
              <a:rPr lang="es-AR" sz="2000" i="1" dirty="0"/>
              <a:t> </a:t>
            </a:r>
            <a:r>
              <a:rPr lang="es-AR" sz="2000" i="1" dirty="0" smtClean="0"/>
              <a:t>2003; 21: 1769–1775</a:t>
            </a:r>
            <a:r>
              <a:rPr lang="es-AR" sz="2000" i="1" dirty="0"/>
              <a:t>)</a:t>
            </a:r>
            <a:endParaRPr lang="es-AR" sz="2000" i="1" dirty="0" smtClean="0"/>
          </a:p>
          <a:p>
            <a:pPr marL="0" indent="0" algn="r">
              <a:buNone/>
            </a:pPr>
            <a:r>
              <a:rPr lang="es-AR" sz="2000" i="1" dirty="0"/>
              <a:t>(Smith, </a:t>
            </a:r>
            <a:r>
              <a:rPr lang="en-US" sz="2000" i="1" dirty="0"/>
              <a:t>Am J </a:t>
            </a:r>
            <a:r>
              <a:rPr lang="en-US" sz="2000" i="1" dirty="0" err="1"/>
              <a:t>Prev</a:t>
            </a:r>
            <a:r>
              <a:rPr lang="en-US" sz="2000" i="1" dirty="0"/>
              <a:t> Med. 2013;44:373-81 </a:t>
            </a:r>
            <a:r>
              <a:rPr lang="en-US" sz="2000" i="1" dirty="0" smtClean="0"/>
              <a:t>)</a:t>
            </a:r>
            <a:endParaRPr lang="en-US" sz="2000" i="1" dirty="0"/>
          </a:p>
          <a:p>
            <a:pPr marL="0" indent="0" algn="r">
              <a:buNone/>
            </a:pPr>
            <a:r>
              <a:rPr lang="es-AR" sz="2000" i="1" dirty="0" smtClean="0"/>
              <a:t>(</a:t>
            </a:r>
            <a:r>
              <a:rPr lang="es-AR" sz="2000" i="1" dirty="0" err="1" smtClean="0"/>
              <a:t>Rothberg</a:t>
            </a:r>
            <a:r>
              <a:rPr lang="es-AR" sz="2000" i="1" dirty="0" smtClean="0"/>
              <a:t>, </a:t>
            </a:r>
            <a:r>
              <a:rPr lang="fr-FR" sz="2000" i="1" dirty="0" smtClean="0"/>
              <a:t>Clin </a:t>
            </a:r>
            <a:r>
              <a:rPr lang="fr-FR" sz="2000" i="1" dirty="0"/>
              <a:t>Infect Dis</a:t>
            </a:r>
            <a:r>
              <a:rPr lang="fr-FR" sz="2000" i="1" dirty="0" smtClean="0"/>
              <a:t>. 2007; 44: 1280-88)</a:t>
            </a:r>
            <a:r>
              <a:rPr lang="fr-FR" sz="2000" i="1" dirty="0">
                <a:solidFill>
                  <a:srgbClr val="333300"/>
                </a:solidFill>
                <a:latin typeface="verdana"/>
              </a:rPr>
              <a:t> </a:t>
            </a:r>
            <a:endParaRPr lang="fr-FR" sz="2000" i="1" dirty="0" smtClean="0">
              <a:solidFill>
                <a:srgbClr val="333300"/>
              </a:solidFill>
              <a:latin typeface="verdana"/>
            </a:endParaRPr>
          </a:p>
          <a:p>
            <a:pPr marL="0" indent="0">
              <a:buNone/>
            </a:pPr>
            <a:r>
              <a:rPr lang="es-AR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6334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hy-AM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Խնդիրը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hy-AM" dirty="0" smtClean="0"/>
              <a:t>Վարակները տարեցների շրջանում հիվանդացության և մահացության առաջատար պատճառն են</a:t>
            </a:r>
            <a:endParaRPr lang="es-AR" dirty="0" smtClean="0"/>
          </a:p>
          <a:p>
            <a:endParaRPr lang="es-AR" dirty="0" smtClean="0"/>
          </a:p>
          <a:p>
            <a:r>
              <a:rPr lang="hy-AM" dirty="0" smtClean="0"/>
              <a:t>Բնակչության այս խմբի մոտ պատվաստումների մակարդակը ցածր 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94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eaLnBrk="1" hangingPunct="1"/>
            <a:r>
              <a:rPr lang="hy-AM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Գործունեության բացահայտում</a:t>
            </a: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229600" cy="4525963"/>
          </a:xfrm>
        </p:spPr>
        <p:txBody>
          <a:bodyPr/>
          <a:lstStyle/>
          <a:p>
            <a:pPr eaLnBrk="1" hangingPunct="1"/>
            <a:r>
              <a:rPr lang="hy-AM" dirty="0" smtClean="0"/>
              <a:t>Դոկտոր Ստամբուլյանը երբեմն հանդիսանում է որպես </a:t>
            </a:r>
            <a:r>
              <a:rPr lang="en-US" dirty="0" smtClean="0"/>
              <a:t>Merck, Novartis, Pfizer </a:t>
            </a:r>
            <a:r>
              <a:rPr lang="hy-AM" dirty="0" smtClean="0"/>
              <a:t>և</a:t>
            </a:r>
            <a:r>
              <a:rPr lang="en-US" dirty="0" smtClean="0"/>
              <a:t> Sanofi Pasteur</a:t>
            </a:r>
            <a:r>
              <a:rPr lang="hy-AM" dirty="0" smtClean="0"/>
              <a:t> ընկերությունների բանախոս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r>
              <a:rPr lang="hy-AM" dirty="0" smtClean="0"/>
              <a:t>Դոկտոր </a:t>
            </a:r>
            <a:r>
              <a:rPr lang="hy-AM" dirty="0"/>
              <a:t>Ստամբուլյանը </a:t>
            </a:r>
            <a:r>
              <a:rPr lang="en-US" dirty="0" smtClean="0"/>
              <a:t>Merck</a:t>
            </a:r>
            <a:r>
              <a:rPr lang="hy-AM" dirty="0" smtClean="0"/>
              <a:t>-ի մեծահասակների պատվաստման խորհրդի անդամ է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Título"/>
          <p:cNvSpPr>
            <a:spLocks noGrp="1"/>
          </p:cNvSpPr>
          <p:nvPr>
            <p:ph type="title"/>
          </p:nvPr>
        </p:nvSpPr>
        <p:spPr>
          <a:xfrm>
            <a:off x="-17429" y="170074"/>
            <a:ext cx="9396536" cy="112553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y-AM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Պատվաստումների ցածր մակարդակ․տարեցների պատվաստման խոչընդոտները</a:t>
            </a: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y-AM" sz="1900" b="1" dirty="0" smtClean="0">
                <a:latin typeface="Verdana" pitchFamily="34" charset="0"/>
              </a:rPr>
              <a:t>Տարեցները</a:t>
            </a:r>
            <a:endParaRPr lang="es-AR" sz="1900" b="1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y-AM" sz="1900" dirty="0" smtClean="0">
                <a:latin typeface="Verdana" pitchFamily="34" charset="0"/>
              </a:rPr>
              <a:t>Տեղյակ չեն պատվաստման միջոցով կանխարգելվող որոշ տարածված հիվանդությունների վտանգի կամ ծանր ընքացքի մասին</a:t>
            </a:r>
            <a:endParaRPr lang="es-AR" sz="19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y-AM" sz="1900" dirty="0" smtClean="0">
                <a:latin typeface="Verdana" pitchFamily="34" charset="0"/>
              </a:rPr>
              <a:t>Պատվաստման կարևորության անտեսում</a:t>
            </a:r>
            <a:endParaRPr lang="es-AR" sz="19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y-AM" sz="1900" dirty="0" smtClean="0">
                <a:latin typeface="Verdana" pitchFamily="34" charset="0"/>
              </a:rPr>
              <a:t>Հազվադեպ են կանխարգելիչ այցեր կատարում</a:t>
            </a:r>
            <a:endParaRPr lang="es-AR" sz="19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hy-AM" sz="1900" b="1" dirty="0" smtClean="0">
                <a:latin typeface="Verdana" pitchFamily="34" charset="0"/>
              </a:rPr>
              <a:t>Բժիշկները</a:t>
            </a:r>
            <a:endParaRPr lang="es-AR" sz="1900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hy-AM" sz="1900" dirty="0">
                <a:latin typeface="Verdana" pitchFamily="34" charset="0"/>
              </a:rPr>
              <a:t>Տեղյակ չեն պատվաստման միջոցով կանխարգելվող որոշ տարածված հիվանդությունների վտանգի կամ ծանր ընքացքի մասին</a:t>
            </a:r>
            <a:endParaRPr lang="es-AR" sz="1900" dirty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y-AM" sz="1900" dirty="0" smtClean="0">
                <a:latin typeface="Verdana" pitchFamily="34" charset="0"/>
              </a:rPr>
              <a:t>Չեն առաջարկում պատվաստումներ իրենց տարեց պացիետներին</a:t>
            </a:r>
            <a:endParaRPr lang="es-AR" sz="19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hy-AM" sz="1900" dirty="0" smtClean="0">
                <a:latin typeface="Verdana" pitchFamily="34" charset="0"/>
              </a:rPr>
              <a:t>Պատվաստումների արդյունավետության վերաբերյալ տեղեկության բացակայություն</a:t>
            </a:r>
            <a:endParaRPr lang="es-AR" sz="1900" dirty="0" smtClean="0">
              <a:latin typeface="Verdana" pitchFamily="34" charset="0"/>
            </a:endParaRPr>
          </a:p>
          <a:p>
            <a:pPr marL="0" indent="0" eaLnBrk="1" hangingPunct="1">
              <a:buNone/>
            </a:pPr>
            <a:endParaRPr lang="es-AR" dirty="0" smtClean="0"/>
          </a:p>
          <a:p>
            <a:pPr marL="0" indent="0" eaLnBrk="1" hangingPunct="1">
              <a:buNone/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2030741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251520" y="1988841"/>
            <a:ext cx="8517632" cy="3672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y-AM" sz="2800" dirty="0" smtClean="0"/>
              <a:t>Պատվաստումների վերաբերյալ քանոզարշավներ</a:t>
            </a:r>
            <a:endParaRPr lang="es-ES" sz="2800" dirty="0" smtClean="0"/>
          </a:p>
          <a:p>
            <a:pPr>
              <a:buFont typeface="Wingdings" pitchFamily="2" charset="2"/>
              <a:buChar char="ü"/>
            </a:pPr>
            <a:r>
              <a:rPr lang="hy-AM" sz="2800" dirty="0" smtClean="0"/>
              <a:t>Պատվաստումների կենտրոններ</a:t>
            </a:r>
            <a:endParaRPr lang="es-ES" sz="2800" dirty="0" smtClean="0"/>
          </a:p>
          <a:p>
            <a:pPr>
              <a:buFont typeface="Wingdings" pitchFamily="2" charset="2"/>
              <a:buChar char="ü"/>
            </a:pPr>
            <a:r>
              <a:rPr lang="hy-AM" sz="2800" dirty="0" smtClean="0"/>
              <a:t>Առողջապահության մասնագետների կրթում</a:t>
            </a:r>
            <a:endParaRPr lang="es-ES" sz="2800" dirty="0"/>
          </a:p>
          <a:p>
            <a:pPr>
              <a:buFont typeface="Wingdings" pitchFamily="2" charset="2"/>
              <a:buChar char="ü"/>
            </a:pPr>
            <a:r>
              <a:rPr lang="hy-AM" sz="2800" dirty="0"/>
              <a:t>Համայնքի </a:t>
            </a:r>
            <a:r>
              <a:rPr lang="hy-AM" sz="2800" dirty="0" smtClean="0"/>
              <a:t>կրթում</a:t>
            </a:r>
            <a:r>
              <a:rPr lang="es-ES" sz="28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hy-AM" sz="2800" dirty="0" smtClean="0"/>
              <a:t>Հետազոտություն </a:t>
            </a:r>
            <a:endParaRPr lang="es-ES" sz="28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hy-AM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Ի՞նչ ենք մենք անում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39552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474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963"/>
            <a:ext cx="9144000" cy="1043781"/>
          </a:xfrm>
        </p:spPr>
        <p:txBody>
          <a:bodyPr/>
          <a:lstStyle/>
          <a:p>
            <a:pPr eaLnBrk="1" hangingPunct="1">
              <a:defRPr/>
            </a:pPr>
            <a:r>
              <a:rPr lang="hy-AM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Գրիպի պատվաստման ազգային քարոզարշավներ Արգենտինայում</a:t>
            </a:r>
            <a:endParaRPr lang="es-ES_tradnl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384176"/>
            <a:ext cx="8928992" cy="4421088"/>
          </a:xfrm>
        </p:spPr>
        <p:txBody>
          <a:bodyPr/>
          <a:lstStyle/>
          <a:p>
            <a:pPr marL="282575" indent="-282575" eaLnBrk="1" hangingPunct="1">
              <a:lnSpc>
                <a:spcPct val="110000"/>
              </a:lnSpc>
              <a:spcAft>
                <a:spcPct val="100000"/>
              </a:spcAft>
            </a:pPr>
            <a:r>
              <a:rPr lang="hy-AM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993</a:t>
            </a:r>
            <a:r>
              <a:rPr lang="hy-AM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թ-ից մինչ օրս</a:t>
            </a:r>
            <a:endParaRPr lang="es-E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2575" indent="-282575">
              <a:lnSpc>
                <a:spcPct val="110000"/>
              </a:lnSpc>
              <a:spcAft>
                <a:spcPct val="100000"/>
              </a:spcAft>
            </a:pPr>
            <a:r>
              <a:rPr lang="hy-AM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Հատկապես </a:t>
            </a:r>
            <a:r>
              <a:rPr lang="es-E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≧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65</a:t>
            </a:r>
            <a:r>
              <a:rPr lang="hy-AM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-ից բարձր տարիքի անձանց շրջանում</a:t>
            </a:r>
            <a:endParaRPr lang="es-E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2575" indent="-282575">
              <a:lnSpc>
                <a:spcPct val="110000"/>
              </a:lnSpc>
              <a:spcAft>
                <a:spcPct val="100000"/>
              </a:spcAft>
            </a:pPr>
            <a:r>
              <a:rPr lang="hy-AM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Կազմակերպվում են կառավարական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y-AM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Առողջապահության նախարարություն,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INSSJP </a:t>
            </a:r>
            <a:r>
              <a:rPr lang="es-E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(Medicare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))</a:t>
            </a:r>
            <a:r>
              <a:rPr lang="hy-AM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և ոչ կառավարական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(FUNCEI</a:t>
            </a:r>
            <a:r>
              <a:rPr lang="es-E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COFA)</a:t>
            </a:r>
            <a:r>
              <a:rPr lang="hy-AM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կազմակերպությունների համատեղ ջանքերով</a:t>
            </a:r>
          </a:p>
          <a:p>
            <a:pPr marL="282575" indent="-282575">
              <a:lnSpc>
                <a:spcPct val="110000"/>
              </a:lnSpc>
              <a:spcAft>
                <a:spcPct val="100000"/>
              </a:spcAft>
            </a:pPr>
            <a:r>
              <a:rPr lang="hy-AM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Շուրջ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hy-AM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մլն չափաբաժին է պատվաստվել առաջին տասնամյակում</a:t>
            </a:r>
          </a:p>
          <a:p>
            <a:pPr marL="282575" indent="-282575">
              <a:lnSpc>
                <a:spcPct val="110000"/>
              </a:lnSpc>
              <a:spcAft>
                <a:spcPct val="100000"/>
              </a:spcAft>
            </a:pPr>
            <a:r>
              <a:rPr lang="es-ES" sz="1400" i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Stamboulian</a:t>
            </a:r>
            <a:r>
              <a:rPr lang="es-ES" sz="14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D et al </a:t>
            </a:r>
            <a:r>
              <a:rPr lang="es-ES" sz="1400" i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Immunization</a:t>
            </a:r>
            <a:r>
              <a:rPr lang="es-ES" sz="14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s-ES" sz="1400" i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against</a:t>
            </a:r>
            <a:r>
              <a:rPr lang="es-ES" sz="14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influenza in </a:t>
            </a:r>
            <a:r>
              <a:rPr lang="es-ES" sz="1400" i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the</a:t>
            </a:r>
            <a:r>
              <a:rPr lang="es-ES" sz="14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s-ES" sz="1400" i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elderly</a:t>
            </a:r>
            <a:r>
              <a:rPr lang="es-ES" sz="14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: </a:t>
            </a:r>
            <a:r>
              <a:rPr lang="es-ES" sz="1400" i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the</a:t>
            </a:r>
            <a:r>
              <a:rPr lang="es-ES" sz="14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s-ES" sz="1400" i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Argentinian</a:t>
            </a:r>
            <a:r>
              <a:rPr lang="es-ES" sz="14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s-ES" sz="1400" i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experience</a:t>
            </a:r>
            <a:r>
              <a:rPr lang="es-ES" sz="14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1993-1997</a:t>
            </a:r>
          </a:p>
          <a:p>
            <a:pPr marL="0" indent="0" algn="r" eaLnBrk="1" hangingPunct="1">
              <a:lnSpc>
                <a:spcPct val="110000"/>
              </a:lnSpc>
              <a:spcAft>
                <a:spcPct val="100000"/>
              </a:spcAft>
              <a:buNone/>
            </a:pPr>
            <a:r>
              <a:rPr lang="es-ES" sz="1400" i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Vaccine</a:t>
            </a:r>
            <a:r>
              <a:rPr lang="es-ES" sz="14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1999;17: S53-56</a:t>
            </a:r>
          </a:p>
        </p:txBody>
      </p:sp>
    </p:spTree>
    <p:extLst>
      <p:ext uri="{BB962C8B-B14F-4D97-AF65-F5344CB8AC3E}">
        <p14:creationId xmlns:p14="http://schemas.microsoft.com/office/powerpoint/2010/main" val="3259880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1398588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AR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702843"/>
              </p:ext>
            </p:extLst>
          </p:nvPr>
        </p:nvGraphicFramePr>
        <p:xfrm>
          <a:off x="755576" y="1773239"/>
          <a:ext cx="6984751" cy="403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9" name="Gráfico" r:id="rId3" imgW="5934060" imgH="4191090" progId="MSGraph.Chart.8">
                  <p:embed followColorScheme="full"/>
                </p:oleObj>
              </mc:Choice>
              <mc:Fallback>
                <p:oleObj name="Gráfico" r:id="rId3" imgW="5934060" imgH="4191090" progId="MSGraph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773239"/>
                        <a:ext cx="6984751" cy="4032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4988" y="1341438"/>
            <a:ext cx="792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s-AR" b="1" dirty="0">
                <a:solidFill>
                  <a:prstClr val="black"/>
                </a:solidFill>
                <a:latin typeface="Calibri"/>
                <a:cs typeface="+mn-cs"/>
                <a:sym typeface="Symbol" pitchFamily="18" charset="2"/>
              </a:rPr>
              <a:t></a:t>
            </a:r>
            <a:r>
              <a:rPr lang="es-AR" b="1" dirty="0" smtClean="0">
                <a:solidFill>
                  <a:prstClr val="black"/>
                </a:solidFill>
                <a:latin typeface="Calibri"/>
                <a:cs typeface="+mn-cs"/>
              </a:rPr>
              <a:t>65</a:t>
            </a:r>
            <a:r>
              <a:rPr lang="hy-AM" b="1" dirty="0" smtClean="0">
                <a:solidFill>
                  <a:prstClr val="black"/>
                </a:solidFill>
                <a:latin typeface="Calibri"/>
                <a:cs typeface="+mn-cs"/>
              </a:rPr>
              <a:t>-ից բարձր տարիքի 1000 անհատի ներարկված չափաբաժինը </a:t>
            </a:r>
            <a:endParaRPr lang="es-ES_tradnl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3"/>
            <a:ext cx="9143999" cy="12604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y-AM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Գրիպի պատվաստման ազգային քարոզարշավներ Արգենտինայում</a:t>
            </a:r>
            <a:endParaRPr lang="es-ES_tradnl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>
            <a:off x="0" y="1268760"/>
            <a:ext cx="9144000" cy="0"/>
          </a:xfrm>
          <a:prstGeom prst="line">
            <a:avLst/>
          </a:prstGeom>
          <a:noFill/>
          <a:ln w="79375">
            <a:solidFill>
              <a:srgbClr val="0067A5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35696" y="5895621"/>
            <a:ext cx="475252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spcBef>
                <a:spcPct val="20000"/>
              </a:spcBef>
              <a:spcAft>
                <a:spcPct val="100000"/>
              </a:spcAft>
            </a:pPr>
            <a:r>
              <a:rPr lang="es-ES" sz="1200" i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Stamboulian</a:t>
            </a:r>
            <a:r>
              <a:rPr lang="es-ES" sz="12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 et al </a:t>
            </a:r>
            <a:r>
              <a:rPr lang="es-ES" sz="1200" i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Immunization</a:t>
            </a:r>
            <a:r>
              <a:rPr lang="es-ES" sz="12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200" i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against</a:t>
            </a:r>
            <a:r>
              <a:rPr lang="es-ES" sz="12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influenza in </a:t>
            </a:r>
            <a:r>
              <a:rPr lang="es-ES" sz="1200" i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es-ES" sz="12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200" i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elderly</a:t>
            </a:r>
            <a:r>
              <a:rPr lang="es-ES" sz="12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s-ES" sz="1200" i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es-ES" sz="12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200" i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Argentinian</a:t>
            </a:r>
            <a:r>
              <a:rPr lang="es-ES" sz="12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200" i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experience</a:t>
            </a:r>
            <a:r>
              <a:rPr lang="es-ES" sz="12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1993-1997 </a:t>
            </a:r>
            <a:r>
              <a:rPr lang="es-ES" sz="1200" i="1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Vaccine</a:t>
            </a:r>
            <a:r>
              <a:rPr lang="es-ES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2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1999; 17: S53-56</a:t>
            </a:r>
          </a:p>
        </p:txBody>
      </p:sp>
      <p:pic>
        <p:nvPicPr>
          <p:cNvPr id="8" name="7 Imagen" descr="LOGO FUNCEI NUE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6093296"/>
            <a:ext cx="2338211" cy="687709"/>
          </a:xfrm>
          <a:prstGeom prst="rect">
            <a:avLst/>
          </a:prstGeom>
        </p:spPr>
      </p:pic>
      <p:pic>
        <p:nvPicPr>
          <p:cNvPr id="9" name="8 Imagen" descr="logo nuevo fide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430" y="5822876"/>
            <a:ext cx="1620274" cy="9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13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1944216"/>
          </a:xfrm>
        </p:spPr>
        <p:txBody>
          <a:bodyPr/>
          <a:lstStyle/>
          <a:p>
            <a:r>
              <a:rPr lang="hy-AM" sz="5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Պատվաստման կենտրոններ</a:t>
            </a:r>
            <a:endParaRPr lang="es-AR" sz="5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151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29540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6 </a:t>
            </a:r>
            <a:r>
              <a:rPr lang="hy-AM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պ</a:t>
            </a:r>
            <a:r>
              <a:rPr lang="hy-AM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ատվաստման կենտրոն ԲԱ-ում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35845" name="Picture 8" descr="100_11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0769"/>
            <a:ext cx="9144000" cy="5493884"/>
          </a:xfrm>
        </p:spPr>
      </p:pic>
      <p:pic>
        <p:nvPicPr>
          <p:cNvPr id="35846" name="3 Imagen" descr="LOGOTIPO + LEM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3960">
            <a:off x="4835258" y="2988524"/>
            <a:ext cx="2818489" cy="70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717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864096"/>
          </a:xfrm>
        </p:spPr>
        <p:txBody>
          <a:bodyPr>
            <a:normAutofit/>
          </a:bodyPr>
          <a:lstStyle/>
          <a:p>
            <a:r>
              <a:rPr lang="es-AR" sz="2800" b="1" dirty="0" smtClean="0"/>
              <a:t>2010/2015</a:t>
            </a:r>
            <a:r>
              <a:rPr lang="hy-AM" sz="2800" b="1" dirty="0" smtClean="0"/>
              <a:t>թթ-ին  ներարկված չափաբաժինները</a:t>
            </a:r>
            <a:endParaRPr lang="es-AR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3561259"/>
          </a:xfrm>
        </p:spPr>
        <p:txBody>
          <a:bodyPr/>
          <a:lstStyle/>
          <a:p>
            <a:pPr algn="ctr">
              <a:buNone/>
            </a:pPr>
            <a:r>
              <a:rPr lang="es-AR" sz="6600" b="1" dirty="0" smtClean="0"/>
              <a:t>	</a:t>
            </a:r>
            <a:r>
              <a:rPr lang="hy-AM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Ընդհանուր․</a:t>
            </a:r>
            <a:r>
              <a:rPr lang="es-A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1.559.652</a:t>
            </a:r>
          </a:p>
        </p:txBody>
      </p:sp>
    </p:spTree>
    <p:extLst>
      <p:ext uri="{BB962C8B-B14F-4D97-AF65-F5344CB8AC3E}">
        <p14:creationId xmlns:p14="http://schemas.microsoft.com/office/powerpoint/2010/main" val="1414321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2160240"/>
          </a:xfrm>
        </p:spPr>
        <p:txBody>
          <a:bodyPr/>
          <a:lstStyle/>
          <a:p>
            <a:pPr lvl="0">
              <a:defRPr/>
            </a:pPr>
            <a:r>
              <a:rPr lang="hy-AM" sz="5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Առողջապահության մասնագետների կրթում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86689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y-AM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Առողջապահության մասնագետների </a:t>
            </a:r>
            <a:r>
              <a:rPr lang="hy-AM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կրթում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/>
            <a:endParaRPr lang="en-US" dirty="0" smtClean="0"/>
          </a:p>
          <a:p>
            <a:pPr lvl="6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12" y="4114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33" y="1532269"/>
            <a:ext cx="2667000" cy="195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83" y="1532269"/>
            <a:ext cx="2608334" cy="195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17312" y="5715000"/>
            <a:ext cx="27051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ea typeface="MS PGothic" pitchFamily="34" charset="-128"/>
              </a:rPr>
              <a:t>   </a:t>
            </a:r>
            <a:r>
              <a:rPr lang="hy-AM" sz="2000" b="1" dirty="0">
                <a:solidFill>
                  <a:prstClr val="black"/>
                </a:solidFill>
                <a:ea typeface="MS PGothic" pitchFamily="34" charset="-128"/>
              </a:rPr>
              <a:t>Դեղատներ</a:t>
            </a:r>
            <a:endParaRPr lang="en-US" sz="2000" b="1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72783" y="3365439"/>
            <a:ext cx="27051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ea typeface="MS PGothic" pitchFamily="34" charset="-128"/>
              </a:rPr>
              <a:t>    </a:t>
            </a:r>
            <a:r>
              <a:rPr lang="hy-AM" sz="2000" b="1" dirty="0">
                <a:solidFill>
                  <a:prstClr val="black"/>
                </a:solidFill>
                <a:ea typeface="MS PGothic" pitchFamily="34" charset="-128"/>
              </a:rPr>
              <a:t>Համալսարաններ</a:t>
            </a:r>
            <a:endParaRPr lang="en-US" sz="2000" b="1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9433" y="3365439"/>
            <a:ext cx="27051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  <a:ea typeface="MS PGothic" pitchFamily="34" charset="-128"/>
              </a:rPr>
              <a:t>    </a:t>
            </a:r>
            <a:r>
              <a:rPr lang="hy-AM" sz="2000" b="1" dirty="0" smtClean="0">
                <a:solidFill>
                  <a:prstClr val="black"/>
                </a:solidFill>
                <a:ea typeface="MS PGothic" pitchFamily="34" charset="-128"/>
              </a:rPr>
              <a:t>Հիվանդանոցներ</a:t>
            </a:r>
            <a:endParaRPr lang="en-US" sz="2000" b="1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1893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/>
          <a:lstStyle/>
          <a:p>
            <a:r>
              <a:rPr lang="hy-AM" sz="5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Համայնքի կրթում</a:t>
            </a:r>
            <a:endParaRPr lang="es-AR" sz="5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714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7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y-AM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Պատվաստման միջոցով կանխարգելվող հիվանդությունների բեռն ԱՄՆ-ում</a:t>
            </a:r>
            <a:endParaRPr lang="es-AR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077598"/>
              </p:ext>
            </p:extLst>
          </p:nvPr>
        </p:nvGraphicFramePr>
        <p:xfrm>
          <a:off x="250825" y="1628800"/>
          <a:ext cx="8640960" cy="3359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327">
                <a:tc>
                  <a:txBody>
                    <a:bodyPr/>
                    <a:lstStyle/>
                    <a:p>
                      <a:r>
                        <a:rPr lang="hy-AM" dirty="0" smtClean="0"/>
                        <a:t>Հիվանդություն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dirty="0" smtClean="0"/>
                        <a:t>Հիվանդության բեռը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400">
                <a:tc>
                  <a:txBody>
                    <a:bodyPr/>
                    <a:lstStyle/>
                    <a:p>
                      <a:r>
                        <a:rPr lang="hy-AM" dirty="0" smtClean="0"/>
                        <a:t>Գրիպ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12,000</a:t>
                      </a:r>
                      <a:r>
                        <a:rPr lang="hy-AM" dirty="0" smtClean="0"/>
                        <a:t>-ից</a:t>
                      </a:r>
                      <a:r>
                        <a:rPr lang="es-AR" dirty="0" smtClean="0"/>
                        <a:t> 80,000 </a:t>
                      </a:r>
                      <a:r>
                        <a:rPr lang="hy-AM" dirty="0" smtClean="0"/>
                        <a:t>մահ և </a:t>
                      </a:r>
                      <a:r>
                        <a:rPr lang="es-AR" dirty="0" smtClean="0"/>
                        <a:t>140,000</a:t>
                      </a:r>
                      <a:r>
                        <a:rPr lang="hy-AM" baseline="0" dirty="0" smtClean="0"/>
                        <a:t>-ից</a:t>
                      </a:r>
                      <a:r>
                        <a:rPr lang="es-AR" dirty="0" smtClean="0"/>
                        <a:t> 900,000 </a:t>
                      </a:r>
                      <a:r>
                        <a:rPr lang="hy-AM" dirty="0" smtClean="0"/>
                        <a:t>հոսպիտալացում տարեկան, շուրջ 10մլդ ԱՄՆ դոլար արժողությամբ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327">
                <a:tc>
                  <a:txBody>
                    <a:bodyPr/>
                    <a:lstStyle/>
                    <a:p>
                      <a:r>
                        <a:rPr lang="hy-AM" dirty="0" smtClean="0"/>
                        <a:t>Կապույտ հազ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baseline="0" dirty="0" smtClean="0"/>
                        <a:t>15,800 </a:t>
                      </a:r>
                      <a:r>
                        <a:rPr lang="hy-AM" baseline="0" dirty="0" smtClean="0"/>
                        <a:t>դեպքեր տարեկան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285">
                <a:tc>
                  <a:txBody>
                    <a:bodyPr/>
                    <a:lstStyle/>
                    <a:p>
                      <a:r>
                        <a:rPr lang="hy-AM" dirty="0" smtClean="0"/>
                        <a:t>Պնևմոկոկկային հիվանդություն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dirty="0" smtClean="0"/>
                        <a:t>Թոքաբորբի </a:t>
                      </a:r>
                      <a:r>
                        <a:rPr lang="es-AR" dirty="0" smtClean="0"/>
                        <a:t>900,000 </a:t>
                      </a:r>
                      <a:r>
                        <a:rPr lang="hy-AM" dirty="0" smtClean="0"/>
                        <a:t>դեպք և </a:t>
                      </a:r>
                      <a:r>
                        <a:rPr lang="es-AR" dirty="0" smtClean="0"/>
                        <a:t>400,000 </a:t>
                      </a:r>
                      <a:r>
                        <a:rPr lang="hy-AM" dirty="0" smtClean="0"/>
                        <a:t>հոսպիտալացում</a:t>
                      </a:r>
                      <a:r>
                        <a:rPr lang="es-AR" baseline="0" dirty="0" smtClean="0"/>
                        <a:t> </a:t>
                      </a:r>
                    </a:p>
                    <a:p>
                      <a:r>
                        <a:rPr lang="hy-AM" dirty="0" smtClean="0"/>
                        <a:t>Ինվազիվ հիվանդությունների </a:t>
                      </a:r>
                      <a:r>
                        <a:rPr lang="es-AR" baseline="0" dirty="0" smtClean="0"/>
                        <a:t>35,000 </a:t>
                      </a:r>
                      <a:r>
                        <a:rPr lang="hy-AM" baseline="0" dirty="0" smtClean="0"/>
                        <a:t>դեպք, </a:t>
                      </a:r>
                      <a:r>
                        <a:rPr lang="es-AR" baseline="0" dirty="0" smtClean="0"/>
                        <a:t>4,200 </a:t>
                      </a:r>
                      <a:r>
                        <a:rPr lang="hy-AM" baseline="0" dirty="0" smtClean="0"/>
                        <a:t>մահ</a:t>
                      </a:r>
                      <a:r>
                        <a:rPr lang="es-AR" baseline="0" dirty="0" smtClean="0"/>
                        <a:t>)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400">
                <a:tc>
                  <a:txBody>
                    <a:bodyPr/>
                    <a:lstStyle/>
                    <a:p>
                      <a:r>
                        <a:rPr lang="hy-AM" dirty="0" smtClean="0"/>
                        <a:t>Գոտևորող հերպես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± 1 </a:t>
                      </a:r>
                      <a:r>
                        <a:rPr lang="hy-AM" sz="1800" dirty="0" smtClean="0"/>
                        <a:t>մլն դեպք/տարեկան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07" name="4 Rectángulo"/>
          <p:cNvSpPr>
            <a:spLocks noChangeArrowheads="1"/>
          </p:cNvSpPr>
          <p:nvPr/>
        </p:nvSpPr>
        <p:spPr bwMode="auto">
          <a:xfrm>
            <a:off x="395288" y="5013176"/>
            <a:ext cx="8424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AR" sz="1400" i="1" dirty="0" smtClean="0">
                <a:solidFill>
                  <a:prstClr val="black"/>
                </a:solidFill>
                <a:hlinkClick r:id="rId2"/>
              </a:rPr>
              <a:t>https://www.cdc.gov/flu/about/disease/burden.htm</a:t>
            </a:r>
            <a:r>
              <a:rPr lang="es-AR" sz="1400" i="1" dirty="0" smtClean="0">
                <a:solidFill>
                  <a:prstClr val="black"/>
                </a:solidFill>
              </a:rPr>
              <a:t> </a:t>
            </a:r>
          </a:p>
          <a:p>
            <a:pPr algn="r"/>
            <a:r>
              <a:rPr lang="es-AR" sz="1400" i="1" dirty="0" smtClean="0">
                <a:solidFill>
                  <a:prstClr val="black"/>
                </a:solidFill>
                <a:hlinkClick r:id="rId3"/>
              </a:rPr>
              <a:t>https://www.cdc.gov/pertussis/downloads/pertuss-surv-report-2017.pdf</a:t>
            </a:r>
            <a:endParaRPr lang="es-AR" sz="1400" i="1" dirty="0" smtClean="0">
              <a:solidFill>
                <a:prstClr val="black"/>
              </a:solidFill>
            </a:endParaRPr>
          </a:p>
          <a:p>
            <a:pPr algn="r"/>
            <a:r>
              <a:rPr lang="es-AR" sz="1400" i="1" dirty="0" smtClean="0">
                <a:solidFill>
                  <a:prstClr val="black"/>
                </a:solidFill>
                <a:hlinkClick r:id="rId4"/>
              </a:rPr>
              <a:t>https://wwwn.cdc.gov/nndss/conditions/invasive-pneumococcal-disease/case-definition/2017/</a:t>
            </a:r>
            <a:endParaRPr lang="es-AR" sz="1400" i="1" dirty="0" smtClean="0">
              <a:solidFill>
                <a:prstClr val="black"/>
              </a:solidFill>
            </a:endParaRPr>
          </a:p>
          <a:p>
            <a:pPr algn="r"/>
            <a:r>
              <a:rPr lang="es-AR" sz="1400" i="1" dirty="0" smtClean="0">
                <a:solidFill>
                  <a:prstClr val="black"/>
                </a:solidFill>
              </a:rPr>
              <a:t>https://www.cdc.gov/shingles/hcp/clinical-overview.html</a:t>
            </a:r>
            <a:endParaRPr lang="es-AR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2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032"/>
            <a:ext cx="9144000" cy="1196752"/>
          </a:xfrm>
        </p:spPr>
        <p:txBody>
          <a:bodyPr/>
          <a:lstStyle/>
          <a:p>
            <a:r>
              <a:rPr lang="hy-AM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Համայնքի </a:t>
            </a:r>
            <a:r>
              <a:rPr lang="hy-AM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կրթում</a:t>
            </a:r>
            <a:endParaRPr lang="en-US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4177087"/>
          </a:xfrm>
        </p:spPr>
        <p:txBody>
          <a:bodyPr>
            <a:noAutofit/>
          </a:bodyPr>
          <a:lstStyle/>
          <a:p>
            <a:pPr marL="533400" indent="-533400">
              <a:buClr>
                <a:schemeClr val="accent1"/>
              </a:buClr>
              <a:defRPr/>
            </a:pPr>
            <a:r>
              <a:rPr lang="hy-AM" sz="2800" dirty="0" smtClean="0">
                <a:ea typeface="Verdana" pitchFamily="34" charset="0"/>
                <a:cs typeface="Verdana" pitchFamily="34" charset="0"/>
              </a:rPr>
              <a:t>Տպագրի նյութեր</a:t>
            </a:r>
            <a:endParaRPr lang="en-US" sz="2800" dirty="0" smtClean="0">
              <a:ea typeface="Verdana" pitchFamily="34" charset="0"/>
              <a:cs typeface="Verdana" pitchFamily="34" charset="0"/>
            </a:endParaRPr>
          </a:p>
          <a:p>
            <a:pPr marL="533400" indent="-533400">
              <a:buClr>
                <a:schemeClr val="accent1"/>
              </a:buClr>
              <a:defRPr/>
            </a:pPr>
            <a:endParaRPr lang="en-US" sz="2800" dirty="0" smtClean="0">
              <a:ea typeface="Verdana" pitchFamily="34" charset="0"/>
              <a:cs typeface="Verdana" pitchFamily="34" charset="0"/>
            </a:endParaRPr>
          </a:p>
          <a:p>
            <a:pPr marL="533400" indent="-533400">
              <a:buClr>
                <a:schemeClr val="accent1"/>
              </a:buClr>
              <a:defRPr/>
            </a:pPr>
            <a:r>
              <a:rPr lang="hy-AM" sz="2800" dirty="0" smtClean="0">
                <a:ea typeface="Verdana" pitchFamily="34" charset="0"/>
                <a:cs typeface="Verdana" pitchFamily="34" charset="0"/>
              </a:rPr>
              <a:t>Քարոզարշավներ մամուլի միջոցով</a:t>
            </a:r>
            <a:endParaRPr lang="en-US" sz="2800" dirty="0" smtClean="0">
              <a:ea typeface="Verdana" pitchFamily="34" charset="0"/>
              <a:cs typeface="Verdana" pitchFamily="34" charset="0"/>
            </a:endParaRPr>
          </a:p>
          <a:p>
            <a:pPr marL="533400" indent="-533400">
              <a:buClr>
                <a:schemeClr val="accent1"/>
              </a:buClr>
              <a:defRPr/>
            </a:pPr>
            <a:endParaRPr lang="en-US" sz="2800" dirty="0" smtClean="0">
              <a:ea typeface="Verdana" pitchFamily="34" charset="0"/>
              <a:cs typeface="Verdana" pitchFamily="34" charset="0"/>
            </a:endParaRPr>
          </a:p>
          <a:p>
            <a:pPr marL="533400" indent="-533400">
              <a:buClr>
                <a:schemeClr val="accent1"/>
              </a:buClr>
              <a:defRPr/>
            </a:pPr>
            <a:r>
              <a:rPr lang="hy-AM" sz="2800" dirty="0" smtClean="0">
                <a:ea typeface="Verdana" pitchFamily="34" charset="0"/>
                <a:cs typeface="Verdana" pitchFamily="34" charset="0"/>
              </a:rPr>
              <a:t>Ամսագրեր․ Անդրադարձեր և այլ հրապարակումներ</a:t>
            </a:r>
            <a:endParaRPr lang="en-US" sz="2800" dirty="0" smtClean="0">
              <a:ea typeface="Verdana" pitchFamily="34" charset="0"/>
              <a:cs typeface="Verdana" pitchFamily="34" charset="0"/>
            </a:endParaRPr>
          </a:p>
          <a:p>
            <a:pPr marL="533400" indent="-533400">
              <a:buClr>
                <a:schemeClr val="accent1"/>
              </a:buClr>
              <a:defRPr/>
            </a:pPr>
            <a:endParaRPr lang="en-US" sz="2800" dirty="0" smtClean="0">
              <a:ea typeface="Verdana" pitchFamily="34" charset="0"/>
              <a:cs typeface="Verdana" pitchFamily="34" charset="0"/>
            </a:endParaRPr>
          </a:p>
          <a:p>
            <a:pPr marL="533400" indent="-533400">
              <a:buClr>
                <a:schemeClr val="accent1"/>
              </a:buClr>
              <a:defRPr/>
            </a:pPr>
            <a:r>
              <a:rPr lang="hy-AM" sz="2800" dirty="0" smtClean="0">
                <a:ea typeface="Verdana" pitchFamily="34" charset="0"/>
                <a:cs typeface="Verdana" pitchFamily="34" charset="0"/>
              </a:rPr>
              <a:t>Ռադիո և հեռուստածրագրեր․ իհարկե հարցազրույցներ</a:t>
            </a:r>
            <a:endParaRPr lang="en-US" sz="28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033D-1798-4631-8722-080A0FA0C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8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hy-AM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Հետազոտություն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795320" cy="4381947"/>
          </a:xfrm>
        </p:spPr>
        <p:txBody>
          <a:bodyPr/>
          <a:lstStyle/>
          <a:p>
            <a:pPr marL="0" indent="0">
              <a:buNone/>
            </a:pPr>
            <a:r>
              <a:rPr lang="hy-AM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Առավել քան 30 տարվա ընդգրկվածություն հետազոտական աշխատանքներում</a:t>
            </a:r>
            <a:endParaRPr lang="es-AR" sz="3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AR" sz="3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y-AM" sz="3000" dirty="0" smtClean="0"/>
              <a:t>Համաճարակաբանական ուսումնասիրություններ</a:t>
            </a:r>
            <a:r>
              <a:rPr lang="es-AR" sz="3000" dirty="0" smtClean="0"/>
              <a:t> </a:t>
            </a:r>
          </a:p>
          <a:p>
            <a:endParaRPr lang="es-AR" sz="3000" dirty="0" smtClean="0"/>
          </a:p>
          <a:p>
            <a:r>
              <a:rPr lang="hy-AM" sz="3000" dirty="0" smtClean="0"/>
              <a:t>Պատվաստանյութերի </a:t>
            </a:r>
            <a:r>
              <a:rPr lang="es-AR" sz="3000" dirty="0" smtClean="0"/>
              <a:t>60 </a:t>
            </a:r>
            <a:r>
              <a:rPr lang="hy-AM" sz="3000" dirty="0" smtClean="0"/>
              <a:t>կլինիկական փորձեր</a:t>
            </a:r>
            <a:r>
              <a:rPr lang="es-AR" sz="3000" dirty="0" smtClean="0"/>
              <a:t> (II, III </a:t>
            </a:r>
            <a:r>
              <a:rPr lang="hy-AM" sz="3000" dirty="0" smtClean="0"/>
              <a:t>և</a:t>
            </a:r>
            <a:r>
              <a:rPr lang="es-AR" sz="3000" dirty="0" smtClean="0"/>
              <a:t> IV</a:t>
            </a:r>
            <a:r>
              <a:rPr lang="hy-AM" sz="3000" dirty="0" smtClean="0"/>
              <a:t> փուլեր</a:t>
            </a:r>
            <a:r>
              <a:rPr lang="es-AR" sz="3000" dirty="0" smtClean="0"/>
              <a:t>)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01231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y-AM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Ապագա մարտահրավերներ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388843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y-AM" sz="2800" dirty="0" smtClean="0"/>
              <a:t>Մեծահասակների շրջանում պատվաստումների մակարդակի բարձրացում</a:t>
            </a:r>
            <a:endParaRPr lang="es-AR" sz="2800" dirty="0" smtClean="0"/>
          </a:p>
          <a:p>
            <a:pPr>
              <a:spcBef>
                <a:spcPts val="1200"/>
              </a:spcBef>
            </a:pPr>
            <a:r>
              <a:rPr lang="hy-AM" sz="2800" dirty="0" smtClean="0"/>
              <a:t>Պատվաստումներ ստանալու անհատների հնարավորությունների ընդլայնում</a:t>
            </a:r>
            <a:endParaRPr lang="es-AR" sz="2800" dirty="0" smtClean="0"/>
          </a:p>
          <a:p>
            <a:pPr>
              <a:spcBef>
                <a:spcPts val="1200"/>
              </a:spcBef>
            </a:pPr>
            <a:r>
              <a:rPr lang="hy-AM" sz="2800" dirty="0" smtClean="0"/>
              <a:t>Պատվաստումների խթանման գործում առողջապահության մասնագետների ներգրավման բարելավում</a:t>
            </a:r>
            <a:r>
              <a:rPr lang="es-AR" sz="28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hy-AM" sz="2800" dirty="0" smtClean="0"/>
              <a:t>Պատվաստումների օգուտների վերաբերյալ հաղորդակցության ամրապնդում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9800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11560" y="3140968"/>
            <a:ext cx="8001000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dstamb@stamboulian.com.ar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1124744"/>
            <a:ext cx="9144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0" y="620688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y-AM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Շնորհակալություն</a:t>
            </a:r>
            <a:endParaRPr lang="es-AR" sz="6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5 Imagen" descr="LOGO FUNCEI NUE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661248"/>
            <a:ext cx="3793013" cy="1115592"/>
          </a:xfrm>
          <a:prstGeom prst="rect">
            <a:avLst/>
          </a:prstGeom>
        </p:spPr>
      </p:pic>
      <p:pic>
        <p:nvPicPr>
          <p:cNvPr id="7" name="6 Imagen" descr="logo nuevo fid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207928"/>
            <a:ext cx="2628386" cy="16033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3051"/>
            <a:ext cx="8784976" cy="563661"/>
          </a:xfrm>
        </p:spPr>
        <p:txBody>
          <a:bodyPr lIns="0" tIns="0" rIns="0" bIns="0" anchor="b">
            <a:noAutofit/>
          </a:bodyPr>
          <a:lstStyle/>
          <a:p>
            <a:pPr algn="ctr" eaLnBrk="1" hangingPunct="1">
              <a:defRPr/>
            </a:pPr>
            <a:r>
              <a:rPr lang="hy-AM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Գրիպի համաճարակներ</a:t>
            </a:r>
            <a:endParaRPr lang="es-AR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8" name="Picture 3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3743"/>
          <a:stretch>
            <a:fillRect/>
          </a:stretch>
        </p:blipFill>
        <p:spPr>
          <a:xfrm>
            <a:off x="251520" y="1772816"/>
            <a:ext cx="1601658" cy="1633045"/>
          </a:xfrm>
          <a:ln w="28575">
            <a:solidFill>
              <a:schemeClr val="tx1"/>
            </a:solidFill>
          </a:ln>
        </p:spPr>
      </p:pic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683568" y="4293096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GB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A(H1N1</a:t>
            </a:r>
            <a:r>
              <a:rPr kumimoji="0" lang="en-GB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2411760" y="4293096"/>
            <a:ext cx="10457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A(H2N2</a:t>
            </a:r>
            <a:r>
              <a:rPr kumimoji="0" lang="en-GB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4355976" y="4293096"/>
            <a:ext cx="9409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GB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A(H3N2)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179512" y="3573016"/>
            <a:ext cx="17281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1918</a:t>
            </a:r>
            <a:r>
              <a:rPr kumimoji="0" lang="es-ES_tradnl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ES_tradnl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kumimoji="0" lang="hy-AM" alt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Իսպանական գրիպ</a:t>
            </a:r>
            <a:endParaRPr kumimoji="0" lang="es-ES_tradnl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2051720" y="3573016"/>
            <a:ext cx="17281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1957</a:t>
            </a:r>
            <a:r>
              <a:rPr kumimoji="0" lang="es-ES_tradnl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ES_tradnl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hy-AM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Ասիական գրիպ</a:t>
            </a:r>
            <a:endParaRPr kumimoji="0" lang="es-ES_tradnl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3779912" y="3573016"/>
            <a:ext cx="2016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GB" sz="1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1968</a:t>
            </a:r>
            <a:r>
              <a:rPr kumimoji="0" lang="en-GB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n-GB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hy-AM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Հոնկ-կոնգյան </a:t>
            </a:r>
            <a:r>
              <a:rPr lang="hy-AM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գրիպ</a:t>
            </a:r>
            <a:endParaRPr kumimoji="0" lang="en-GB" sz="15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3851920" y="1772816"/>
          <a:ext cx="1692598" cy="1694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6" name="Clip" r:id="rId5" imgW="3295238" imgH="2295238" progId="">
                  <p:embed/>
                </p:oleObj>
              </mc:Choice>
              <mc:Fallback>
                <p:oleObj name="Clip" r:id="rId5" imgW="3295238" imgH="229523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772816"/>
                        <a:ext cx="1692598" cy="169406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Box 14"/>
          <p:cNvSpPr txBox="1">
            <a:spLocks noChangeArrowheads="1"/>
          </p:cNvSpPr>
          <p:nvPr/>
        </p:nvSpPr>
        <p:spPr bwMode="auto">
          <a:xfrm>
            <a:off x="5796136" y="3573016"/>
            <a:ext cx="136815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0" lang="es-ES_tradnl" sz="1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2009-2010</a:t>
            </a:r>
          </a:p>
          <a:p>
            <a:pPr algn="ctr"/>
            <a:r>
              <a:rPr lang="hy-AM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Համաճարակ</a:t>
            </a:r>
            <a:endParaRPr kumimoji="0" lang="es-ES_tradnl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3471" name="Text Box 15"/>
          <p:cNvSpPr txBox="1">
            <a:spLocks noChangeArrowheads="1"/>
          </p:cNvSpPr>
          <p:nvPr/>
        </p:nvSpPr>
        <p:spPr bwMode="auto">
          <a:xfrm>
            <a:off x="6012160" y="4293097"/>
            <a:ext cx="1008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GB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A(H1N1)</a:t>
            </a:r>
          </a:p>
        </p:txBody>
      </p:sp>
      <p:sp>
        <p:nvSpPr>
          <p:cNvPr id="1038" name="Rectangle 16"/>
          <p:cNvSpPr>
            <a:spLocks noChangeArrowheads="1"/>
          </p:cNvSpPr>
          <p:nvPr/>
        </p:nvSpPr>
        <p:spPr bwMode="auto">
          <a:xfrm>
            <a:off x="323528" y="4725144"/>
            <a:ext cx="1590328" cy="2862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0" lang="es-ES_tradnl" sz="1400" dirty="0"/>
              <a:t>50 </a:t>
            </a:r>
            <a:r>
              <a:rPr kumimoji="0" lang="hy-AM" sz="1400" dirty="0" smtClean="0"/>
              <a:t>մլն մահ</a:t>
            </a:r>
            <a:endParaRPr kumimoji="0" lang="es-ES_tradnl" sz="1400" dirty="0"/>
          </a:p>
        </p:txBody>
      </p:sp>
      <p:sp>
        <p:nvSpPr>
          <p:cNvPr id="1039" name="Rectangle 17"/>
          <p:cNvSpPr>
            <a:spLocks noChangeArrowheads="1"/>
          </p:cNvSpPr>
          <p:nvPr/>
        </p:nvSpPr>
        <p:spPr bwMode="auto">
          <a:xfrm>
            <a:off x="3923928" y="4725144"/>
            <a:ext cx="1872209" cy="2862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s-ES_tradnl" sz="1400" dirty="0" smtClean="0"/>
              <a:t>700.000 </a:t>
            </a:r>
            <a:r>
              <a:rPr lang="hy-AM" sz="1400" dirty="0" smtClean="0"/>
              <a:t>մլն մահ</a:t>
            </a:r>
            <a:endParaRPr lang="es-ES_tradnl" sz="1400" dirty="0"/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2123728" y="4725144"/>
            <a:ext cx="1656184" cy="2862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s-ES_tradnl" sz="1400" dirty="0"/>
              <a:t>1-2 </a:t>
            </a:r>
            <a:r>
              <a:rPr lang="hy-AM" sz="1400" dirty="0" smtClean="0"/>
              <a:t>մլն մահ</a:t>
            </a:r>
            <a:endParaRPr lang="es-ES_tradnl" sz="1400" dirty="0"/>
          </a:p>
        </p:txBody>
      </p:sp>
      <p:sp>
        <p:nvSpPr>
          <p:cNvPr id="403476" name="Rectangle 20"/>
          <p:cNvSpPr>
            <a:spLocks noChangeArrowheads="1"/>
          </p:cNvSpPr>
          <p:nvPr/>
        </p:nvSpPr>
        <p:spPr bwMode="auto">
          <a:xfrm>
            <a:off x="3013075" y="2555875"/>
            <a:ext cx="1262063" cy="476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kumimoji="0" lang="es-ES" sz="2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03477" name="Rectangle 21"/>
          <p:cNvSpPr>
            <a:spLocks noChangeArrowheads="1"/>
          </p:cNvSpPr>
          <p:nvPr/>
        </p:nvSpPr>
        <p:spPr bwMode="auto">
          <a:xfrm>
            <a:off x="3429000" y="2555875"/>
            <a:ext cx="184150" cy="476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kumimoji="0" lang="es-ES" sz="2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43" name="Picture 22" descr="Shay_NVACpanflu_2005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1772816"/>
            <a:ext cx="1612776" cy="16561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44" name="Text Box 23"/>
          <p:cNvSpPr txBox="1">
            <a:spLocks noChangeArrowheads="1"/>
          </p:cNvSpPr>
          <p:nvPr/>
        </p:nvSpPr>
        <p:spPr bwMode="auto">
          <a:xfrm>
            <a:off x="1547664" y="5805264"/>
            <a:ext cx="572412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kumimoji="0" lang="en-US" sz="1000" dirty="0">
                <a:latin typeface="Arial" pitchFamily="34" charset="0"/>
                <a:cs typeface="Arial" pitchFamily="34" charset="0"/>
              </a:rPr>
              <a:t>http://espanol.pandemicflu.gov/pandemicflu/enes/24/_www_pandemicflu_gov/general/whatis.htm</a:t>
            </a:r>
          </a:p>
        </p:txBody>
      </p:sp>
      <p:pic>
        <p:nvPicPr>
          <p:cNvPr id="1045" name="Picture 27" descr="C:\Documents and Settings\tderose.FUNCEI\Escritorio\g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772816"/>
            <a:ext cx="1573883" cy="164589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25 Grupo"/>
          <p:cNvGrpSpPr/>
          <p:nvPr/>
        </p:nvGrpSpPr>
        <p:grpSpPr>
          <a:xfrm>
            <a:off x="7380312" y="1772816"/>
            <a:ext cx="1540768" cy="1684784"/>
            <a:chOff x="7380312" y="1772816"/>
            <a:chExt cx="1540768" cy="1684784"/>
          </a:xfrm>
          <a:solidFill>
            <a:schemeClr val="bg2">
              <a:lumMod val="75000"/>
            </a:schemeClr>
          </a:solidFill>
        </p:grpSpPr>
        <p:sp>
          <p:nvSpPr>
            <p:cNvPr id="1035" name="Rectangle 12"/>
            <p:cNvSpPr>
              <a:spLocks noChangeArrowheads="1"/>
            </p:cNvSpPr>
            <p:nvPr/>
          </p:nvSpPr>
          <p:spPr bwMode="auto">
            <a:xfrm>
              <a:off x="7380312" y="1772816"/>
              <a:ext cx="1540768" cy="168478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kumimoji="0" lang="es-ES" sz="1800">
                <a:latin typeface="Arial" pitchFamily="34" charset="0"/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7740352" y="2132856"/>
              <a:ext cx="914400" cy="1006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b="1" dirty="0">
                  <a:cs typeface="Arial" pitchFamily="34" charset="0"/>
                </a:rPr>
                <a:t>?</a:t>
              </a:r>
            </a:p>
          </p:txBody>
        </p:sp>
      </p:grpSp>
      <p:sp>
        <p:nvSpPr>
          <p:cNvPr id="27" name="26 Rectángulo"/>
          <p:cNvSpPr/>
          <p:nvPr/>
        </p:nvSpPr>
        <p:spPr>
          <a:xfrm flipH="1">
            <a:off x="7380312" y="3573016"/>
            <a:ext cx="17636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y-AM" sz="1600" b="1" dirty="0" smtClean="0">
                <a:solidFill>
                  <a:schemeClr val="accent1"/>
                </a:solidFill>
                <a:cs typeface="Arial" pitchFamily="34" charset="0"/>
              </a:rPr>
              <a:t>Հաջորդ համաճարակը</a:t>
            </a:r>
            <a:endParaRPr lang="es-ES_tradnl" sz="1600" b="1" dirty="0" smtClean="0">
              <a:solidFill>
                <a:schemeClr val="accent1"/>
              </a:solidFill>
              <a:cs typeface="Arial" pitchFamily="34" charset="0"/>
            </a:endParaRPr>
          </a:p>
          <a:p>
            <a:pPr algn="ctr"/>
            <a:endParaRPr lang="en-US" sz="1000" b="1" dirty="0" smtClean="0">
              <a:latin typeface="Verdana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 (H5N1)? </a:t>
            </a:r>
          </a:p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 (H7N9)?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/>
            <a:r>
              <a:rPr lang="hy-AM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Գրիպի համընդհանուր պատվաստում 6 ամսականից բարձր անձանց համար․ նոր մարտահրավերներ, նոր հնարավորություններ</a:t>
            </a: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-147095" y="1988840"/>
            <a:ext cx="9144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hy-AM" sz="3000" b="1" dirty="0" smtClean="0">
                <a:latin typeface="+mj-lt"/>
              </a:rPr>
              <a:t>«Համընդհանուր պատվաստման առաջարկը </a:t>
            </a:r>
            <a:r>
              <a:rPr lang="en-US" sz="3000" b="1" dirty="0">
                <a:latin typeface="+mj-lt"/>
                <a:cs typeface="Arial" pitchFamily="34" charset="0"/>
              </a:rPr>
              <a:t>≥</a:t>
            </a:r>
            <a:r>
              <a:rPr lang="en-US" sz="3000" b="1" dirty="0" smtClean="0">
                <a:latin typeface="+mj-lt"/>
              </a:rPr>
              <a:t>6</a:t>
            </a:r>
            <a:r>
              <a:rPr lang="hy-AM" sz="3000" b="1" dirty="0" smtClean="0">
                <a:latin typeface="+mj-lt"/>
              </a:rPr>
              <a:t> ամսականից բարձր բոլոր անձանց շրջանում վերացնում է անհրաժեշտությունը պարզելու յուրաքանչյուր անձի պատվաստման ցուցումը և ընդգծում է բոլոր տարիքի անձանց շրջանում գրիպի կանխարգելման կարևորությունը»։</a:t>
            </a:r>
            <a:r>
              <a:rPr lang="en-US" sz="3000" b="1" baseline="30000" dirty="0" smtClean="0">
                <a:latin typeface="+mj-lt"/>
              </a:rPr>
              <a:t>1</a:t>
            </a:r>
            <a:endParaRPr lang="en-US" sz="3000" b="1" baseline="30000" dirty="0">
              <a:latin typeface="+mj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53179" y="5589240"/>
            <a:ext cx="35437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hy-AM" sz="1200" b="1" i="1" dirty="0" smtClean="0">
                <a:latin typeface="+mj-lt"/>
              </a:rPr>
              <a:t>Հղում՝ </a:t>
            </a:r>
            <a:r>
              <a:rPr lang="en-US" sz="1200" b="1" i="1" dirty="0" smtClean="0">
                <a:latin typeface="+mj-lt"/>
              </a:rPr>
              <a:t> </a:t>
            </a:r>
            <a:r>
              <a:rPr lang="en-US" sz="1200" b="1" i="1" dirty="0">
                <a:latin typeface="+mj-lt"/>
              </a:rPr>
              <a:t>1. </a:t>
            </a:r>
            <a:r>
              <a:rPr lang="hy-AM" sz="1200" i="1" dirty="0" smtClean="0">
                <a:latin typeface="+mj-lt"/>
              </a:rPr>
              <a:t>ՀՎԿԿ</a:t>
            </a:r>
            <a:r>
              <a:rPr lang="en-US" sz="1200" i="1" dirty="0" smtClean="0">
                <a:latin typeface="+mj-lt"/>
              </a:rPr>
              <a:t> </a:t>
            </a:r>
            <a:r>
              <a:rPr lang="en-US" sz="1200" i="1" dirty="0">
                <a:latin typeface="+mj-lt"/>
              </a:rPr>
              <a:t>(CDC). MMWR. 2010;59(RR-8):1-62.</a:t>
            </a:r>
          </a:p>
        </p:txBody>
      </p:sp>
    </p:spTree>
    <p:extLst>
      <p:ext uri="{BB962C8B-B14F-4D97-AF65-F5344CB8AC3E}">
        <p14:creationId xmlns:p14="http://schemas.microsoft.com/office/powerpoint/2010/main" val="3614090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y-AM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Թոքաբորբ</a:t>
            </a:r>
            <a:endParaRPr lang="es-AR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www.welcomeargentina.com/generalroca/imagenes/flotada-rio-neg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0" y="-24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y-AM" sz="2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Հարավային Ամերիկայի կոնի երկրներում համայնքային թոքաբորբի բեռը մեծահասակների շրջանում</a:t>
            </a:r>
            <a:endParaRPr lang="en-US" sz="26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5124" name="Picture 4" descr="http://www.absoluturuguay.com/wp-content/uploads/2012/01/river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75"/>
            <a:ext cx="4572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5929313" y="1285875"/>
            <a:ext cx="19542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Rivera, Uruguay</a:t>
            </a:r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85786" y="1357298"/>
            <a:ext cx="2868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Roca, Argentina</a:t>
            </a:r>
            <a:endParaRPr lang="es-AR" dirty="0">
              <a:solidFill>
                <a:prstClr val="black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49713"/>
            <a:ext cx="45720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5" name="14 Rectángulo"/>
          <p:cNvSpPr/>
          <p:nvPr/>
        </p:nvSpPr>
        <p:spPr>
          <a:xfrm>
            <a:off x="4929188" y="4071938"/>
            <a:ext cx="26717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Concepción, Paraguay</a:t>
            </a:r>
            <a:endParaRPr lang="es-AR" dirty="0">
              <a:solidFill>
                <a:prstClr val="black"/>
              </a:solidFill>
            </a:endParaRPr>
          </a:p>
        </p:txBody>
      </p:sp>
      <p:pic>
        <p:nvPicPr>
          <p:cNvPr id="11" name="10 Imagen" descr="LOGO FUNCEI NUE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714884"/>
            <a:ext cx="3562350" cy="1047750"/>
          </a:xfrm>
          <a:prstGeom prst="rect">
            <a:avLst/>
          </a:prstGeom>
        </p:spPr>
      </p:pic>
      <p:pic>
        <p:nvPicPr>
          <p:cNvPr id="12" name="11 Imagen" descr="logo nuevo fide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5507132"/>
            <a:ext cx="2214578" cy="13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35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2474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y-AM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Մեծահասակների շրջանում թոքաբորբով պայմանավորված մահացությունը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420893"/>
              </p:ext>
            </p:extLst>
          </p:nvPr>
        </p:nvGraphicFramePr>
        <p:xfrm>
          <a:off x="540095" y="1628800"/>
          <a:ext cx="7992889" cy="2859720"/>
        </p:xfrm>
        <a:graphic>
          <a:graphicData uri="http://schemas.openxmlformats.org/drawingml/2006/table">
            <a:tbl>
              <a:tblPr/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3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Գլոբալ</a:t>
                      </a:r>
                      <a:endParaRPr lang="es-E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≥65 </a:t>
                      </a:r>
                      <a:r>
                        <a:rPr lang="hy-AM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տարեկան</a:t>
                      </a:r>
                      <a:endParaRPr lang="es-E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2700" dirty="0" smtClean="0">
                          <a:latin typeface="Calibri"/>
                          <a:ea typeface="Calibri"/>
                          <a:cs typeface="Times New Roman"/>
                        </a:rPr>
                        <a:t>Մահացություն </a:t>
                      </a:r>
                      <a:r>
                        <a:rPr lang="es-AR" sz="2700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hy-AM" sz="2700" dirty="0" smtClean="0">
                          <a:latin typeface="Calibri"/>
                          <a:ea typeface="Calibri"/>
                          <a:cs typeface="Times New Roman"/>
                        </a:rPr>
                        <a:t> օրում</a:t>
                      </a:r>
                      <a:endParaRPr lang="es-ES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700" dirty="0">
                          <a:latin typeface="Calibri"/>
                          <a:ea typeface="Calibri"/>
                          <a:cs typeface="Times New Roman"/>
                        </a:rPr>
                        <a:t>12.1%</a:t>
                      </a:r>
                      <a:endParaRPr lang="es-ES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700" dirty="0">
                          <a:latin typeface="Calibri"/>
                          <a:ea typeface="Calibri"/>
                          <a:cs typeface="Times New Roman"/>
                        </a:rPr>
                        <a:t>18.8%</a:t>
                      </a:r>
                      <a:endParaRPr lang="es-ES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2700" dirty="0" smtClean="0">
                          <a:latin typeface="Calibri"/>
                          <a:ea typeface="Calibri"/>
                          <a:cs typeface="Times New Roman"/>
                        </a:rPr>
                        <a:t>Մահացություն</a:t>
                      </a:r>
                      <a:r>
                        <a:rPr lang="hy-AM" sz="27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AR" sz="27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hy-AM" sz="2700" dirty="0" smtClean="0">
                          <a:latin typeface="Calibri"/>
                          <a:ea typeface="Calibri"/>
                          <a:cs typeface="Times New Roman"/>
                        </a:rPr>
                        <a:t> տարում</a:t>
                      </a:r>
                      <a:endParaRPr lang="es-ES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700" dirty="0">
                          <a:latin typeface="Calibri"/>
                          <a:ea typeface="Calibri"/>
                          <a:cs typeface="Times New Roman"/>
                        </a:rPr>
                        <a:t>24.9%</a:t>
                      </a:r>
                      <a:endParaRPr lang="es-ES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700" dirty="0">
                          <a:latin typeface="Calibri"/>
                          <a:ea typeface="Calibri"/>
                          <a:cs typeface="Times New Roman"/>
                        </a:rPr>
                        <a:t>35.9%</a:t>
                      </a:r>
                      <a:endParaRPr lang="es-ES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539552" y="465313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200" dirty="0" smtClean="0"/>
              <a:t>Լոպարդո ԳԴ, Ֆրիդման Դ, Ռայմոնդո Ե և ուրիշներ</a:t>
            </a:r>
            <a:endParaRPr lang="es-ES" sz="1200" dirty="0" smtClean="0"/>
          </a:p>
          <a:p>
            <a:r>
              <a:rPr lang="hy-AM" sz="1200" dirty="0" smtClean="0"/>
              <a:t>Մեծահասակների շրջանում համայնքային թոքաբորբի դեպքերի մակարդակը․ Հարավային Ամերիկայի երեք </a:t>
            </a:r>
            <a:r>
              <a:rPr lang="hy-AM" sz="1200" dirty="0"/>
              <a:t>քաղաքներում բնակչության վրա հիմնված հեռանկարային ակտիվ հսկողության ուսումնասիրություն </a:t>
            </a:r>
            <a:endParaRPr lang="es-ES" sz="1200" dirty="0" smtClean="0"/>
          </a:p>
          <a:p>
            <a:r>
              <a:rPr lang="es-ES" sz="1200" i="1" dirty="0" smtClean="0"/>
              <a:t>BMJ Open</a:t>
            </a:r>
            <a:r>
              <a:rPr lang="es-ES" sz="1200" dirty="0" smtClean="0"/>
              <a:t>2018;</a:t>
            </a:r>
            <a:r>
              <a:rPr lang="es-ES" sz="1200" b="1" dirty="0" smtClean="0"/>
              <a:t>8:</a:t>
            </a:r>
            <a:r>
              <a:rPr lang="es-ES" sz="1200" dirty="0" smtClean="0"/>
              <a:t>e019439. </a:t>
            </a:r>
            <a:r>
              <a:rPr lang="es-ES" sz="1200" dirty="0" err="1" smtClean="0"/>
              <a:t>doi</a:t>
            </a:r>
            <a:r>
              <a:rPr lang="es-ES" sz="1200" dirty="0" smtClean="0"/>
              <a:t>: 10.1136/bmjopen-2017-019439</a:t>
            </a:r>
            <a:endParaRPr lang="es-E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34280" y="0"/>
            <a:ext cx="9144000" cy="1224136"/>
          </a:xfrm>
        </p:spPr>
        <p:txBody>
          <a:bodyPr>
            <a:noAutofit/>
          </a:bodyPr>
          <a:lstStyle/>
          <a:p>
            <a:pPr algn="ctr"/>
            <a:r>
              <a:rPr lang="hy-AM" sz="36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Հակապնևմոկոկկային պատվաստանյութեր</a:t>
            </a:r>
            <a:endParaRPr lang="en-US" sz="3600" cap="none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56176" y="18448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Dra. Hebe Vázquez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923186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d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id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fidec</Template>
  <TotalTime>1140</TotalTime>
  <Words>899</Words>
  <Application>Microsoft Office PowerPoint</Application>
  <PresentationFormat>On-screen Show (4:3)</PresentationFormat>
  <Paragraphs>186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MS PGothic</vt:lpstr>
      <vt:lpstr>MS PGothic</vt:lpstr>
      <vt:lpstr>Arial</vt:lpstr>
      <vt:lpstr>Arial Unicode MS</vt:lpstr>
      <vt:lpstr>Calibri</vt:lpstr>
      <vt:lpstr>Comic Sans MS</vt:lpstr>
      <vt:lpstr>Cordia New</vt:lpstr>
      <vt:lpstr>Symbol</vt:lpstr>
      <vt:lpstr>Times New Roman</vt:lpstr>
      <vt:lpstr>Verdana</vt:lpstr>
      <vt:lpstr>Verdana</vt:lpstr>
      <vt:lpstr>Wingdings</vt:lpstr>
      <vt:lpstr>fidec</vt:lpstr>
      <vt:lpstr>1_fidec</vt:lpstr>
      <vt:lpstr>Clip</vt:lpstr>
      <vt:lpstr>Gráfico</vt:lpstr>
      <vt:lpstr>PowerPoint Presentation</vt:lpstr>
      <vt:lpstr>Գործունեության բացահայտում</vt:lpstr>
      <vt:lpstr>Պատվաստման միջոցով կանխարգելվող հիվանդությունների բեռն ԱՄՆ-ում</vt:lpstr>
      <vt:lpstr>Գրիպի համաճարակներ</vt:lpstr>
      <vt:lpstr>Գրիպի համընդհանուր պատվաստում 6 ամսականից բարձր անձանց համար․ նոր մարտահրավերներ, նոր հնարավորություններ</vt:lpstr>
      <vt:lpstr> Թոքաբորբ</vt:lpstr>
      <vt:lpstr>PowerPoint Presentation</vt:lpstr>
      <vt:lpstr>Մեծահասակների շրջանում թոքաբորբով պայմանավորված մահացությունը</vt:lpstr>
      <vt:lpstr>Հակապնևմոկոկկային պատվաստանյութեր</vt:lpstr>
      <vt:lpstr>Մեծահասակների պատվաստանյութ</vt:lpstr>
      <vt:lpstr>Գոտևորող հերպես</vt:lpstr>
      <vt:lpstr>PowerPoint Presentation</vt:lpstr>
      <vt:lpstr> Գոտևորող հերպեսի բեռը </vt:lpstr>
      <vt:lpstr>PowerPoint Presentation</vt:lpstr>
      <vt:lpstr>Գոտևորող հերպեսի պատվաստանյութ</vt:lpstr>
      <vt:lpstr>Պատվաստումներ հղի կանանց համար</vt:lpstr>
      <vt:lpstr>Փաստեր տարեցների պատվաստման վերաբերյալ</vt:lpstr>
      <vt:lpstr>Պատվաստումը ծախսարդյունավետ է </vt:lpstr>
      <vt:lpstr>Խնդիրը</vt:lpstr>
      <vt:lpstr>Պատվաստումների ցածր մակարդակ․տարեցների պատվաստման խոչընդոտները</vt:lpstr>
      <vt:lpstr>Ի՞նչ ենք մենք անում</vt:lpstr>
      <vt:lpstr>Գրիպի պատվաստման ազգային քարոզարշավներ Արգենտինայում</vt:lpstr>
      <vt:lpstr>Գրիպի պատվաստման ազգային քարոզարշավներ Արգենտինայում</vt:lpstr>
      <vt:lpstr>Պատվաստման կենտրոններ</vt:lpstr>
      <vt:lpstr> 6 պատվաստման կենտրոն ԲԱ-ում</vt:lpstr>
      <vt:lpstr>2010/2015թթ-ին  ներարկված չափաբաժինները</vt:lpstr>
      <vt:lpstr>Առողջապահության մասնագետների կրթում</vt:lpstr>
      <vt:lpstr>Առողջապահության մասնագետների կրթում</vt:lpstr>
      <vt:lpstr>Համայնքի կրթում</vt:lpstr>
      <vt:lpstr>Համայնքի կրթում</vt:lpstr>
      <vt:lpstr>Հետազոտություն</vt:lpstr>
      <vt:lpstr>Ապագա մարտահրավերներ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optimizar el  uso de antibióticos</dc:title>
  <dc:creator>tderose</dc:creator>
  <cp:lastModifiedBy>Marianna Hakobyan</cp:lastModifiedBy>
  <cp:revision>190</cp:revision>
  <cp:lastPrinted>2014-10-02T17:02:16Z</cp:lastPrinted>
  <dcterms:created xsi:type="dcterms:W3CDTF">2013-11-05T12:08:15Z</dcterms:created>
  <dcterms:modified xsi:type="dcterms:W3CDTF">2018-10-09T09:32:30Z</dcterms:modified>
</cp:coreProperties>
</file>